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slideLayouts/slideLayout31.xml" ContentType="application/vnd.openxmlformats-officedocument.presentationml.slideLayout+xml"/>
  <Override PartName="/ppt/theme/theme8.xml" ContentType="application/vnd.openxmlformats-officedocument.theme+xml"/>
  <Override PartName="/ppt/slideLayouts/slideLayout32.xml" ContentType="application/vnd.openxmlformats-officedocument.presentationml.slideLayout+xml"/>
  <Override PartName="/ppt/theme/theme9.xml" ContentType="application/vnd.openxmlformats-officedocument.theme+xml"/>
  <Override PartName="/ppt/slideLayouts/slideLayout33.xml" ContentType="application/vnd.openxmlformats-officedocument.presentationml.slideLayout+xml"/>
  <Override PartName="/ppt/theme/theme10.xml" ContentType="application/vnd.openxmlformats-officedocument.theme+xml"/>
  <Override PartName="/ppt/slideLayouts/slideLayout34.xml" ContentType="application/vnd.openxmlformats-officedocument.presentationml.slideLayout+xml"/>
  <Override PartName="/ppt/theme/theme11.xml" ContentType="application/vnd.openxmlformats-officedocument.theme+xml"/>
  <Override PartName="/ppt/slideLayouts/slideLayout35.xml" ContentType="application/vnd.openxmlformats-officedocument.presentationml.slideLayout+xml"/>
  <Override PartName="/ppt/theme/theme12.xml" ContentType="application/vnd.openxmlformats-officedocument.theme+xml"/>
  <Override PartName="/ppt/slideLayouts/slideLayout36.xml" ContentType="application/vnd.openxmlformats-officedocument.presentationml.slideLayout+xml"/>
  <Override PartName="/ppt/theme/theme13.xml" ContentType="application/vnd.openxmlformats-officedocument.theme+xml"/>
  <Override PartName="/ppt/slideLayouts/slideLayout37.xml" ContentType="application/vnd.openxmlformats-officedocument.presentationml.slideLayout+xml"/>
  <Override PartName="/ppt/theme/theme14.xml" ContentType="application/vnd.openxmlformats-officedocument.theme+xml"/>
  <Override PartName="/ppt/slideLayouts/slideLayout38.xml" ContentType="application/vnd.openxmlformats-officedocument.presentationml.slideLayout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9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60" r:id="rId2"/>
    <p:sldMasterId id="2147483675" r:id="rId3"/>
    <p:sldMasterId id="2147483677" r:id="rId4"/>
    <p:sldMasterId id="2147483679" r:id="rId5"/>
    <p:sldMasterId id="2147483681" r:id="rId6"/>
    <p:sldMasterId id="2147483683" r:id="rId7"/>
    <p:sldMasterId id="2147483685" r:id="rId8"/>
    <p:sldMasterId id="2147483687" r:id="rId9"/>
    <p:sldMasterId id="2147483689" r:id="rId10"/>
    <p:sldMasterId id="2147483691" r:id="rId11"/>
    <p:sldMasterId id="2147483693" r:id="rId12"/>
    <p:sldMasterId id="2147483695" r:id="rId13"/>
    <p:sldMasterId id="2147483697" r:id="rId14"/>
    <p:sldMasterId id="2147483699" r:id="rId15"/>
    <p:sldMasterId id="2147483701" r:id="rId16"/>
    <p:sldMasterId id="2147483703" r:id="rId17"/>
    <p:sldMasterId id="2147483705" r:id="rId18"/>
    <p:sldMasterId id="2147483707" r:id="rId19"/>
    <p:sldMasterId id="2147483709" r:id="rId20"/>
    <p:sldMasterId id="2147483711" r:id="rId21"/>
    <p:sldMasterId id="2147483713" r:id="rId22"/>
    <p:sldMasterId id="2147483715" r:id="rId23"/>
    <p:sldMasterId id="2147483717" r:id="rId24"/>
    <p:sldMasterId id="2147483719" r:id="rId25"/>
    <p:sldMasterId id="2147483721" r:id="rId26"/>
    <p:sldMasterId id="2147483723" r:id="rId27"/>
    <p:sldMasterId id="2147483725" r:id="rId28"/>
    <p:sldMasterId id="2147483727" r:id="rId29"/>
  </p:sldMasterIdLst>
  <p:notesMasterIdLst>
    <p:notesMasterId r:id="rId69"/>
  </p:notesMasterIdLst>
  <p:handoutMasterIdLst>
    <p:handoutMasterId r:id="rId70"/>
  </p:handoutMasterIdLst>
  <p:sldIdLst>
    <p:sldId id="256" r:id="rId30"/>
    <p:sldId id="267" r:id="rId31"/>
    <p:sldId id="268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57" r:id="rId59"/>
    <p:sldId id="258" r:id="rId60"/>
    <p:sldId id="259" r:id="rId61"/>
    <p:sldId id="295" r:id="rId62"/>
    <p:sldId id="261" r:id="rId63"/>
    <p:sldId id="262" r:id="rId64"/>
    <p:sldId id="263" r:id="rId65"/>
    <p:sldId id="264" r:id="rId66"/>
    <p:sldId id="265" r:id="rId67"/>
    <p:sldId id="266" r:id="rId6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91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65" d="100"/>
          <a:sy n="165" d="100"/>
        </p:scale>
        <p:origin x="-78" y="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0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5.xml"/><Relationship Id="rId42" Type="http://schemas.openxmlformats.org/officeDocument/2006/relationships/slide" Target="slides/slide13.xml"/><Relationship Id="rId47" Type="http://schemas.openxmlformats.org/officeDocument/2006/relationships/slide" Target="slides/slide18.xml"/><Relationship Id="rId50" Type="http://schemas.openxmlformats.org/officeDocument/2006/relationships/slide" Target="slides/slide21.xml"/><Relationship Id="rId55" Type="http://schemas.openxmlformats.org/officeDocument/2006/relationships/slide" Target="slides/slide26.xml"/><Relationship Id="rId63" Type="http://schemas.openxmlformats.org/officeDocument/2006/relationships/slide" Target="slides/slide34.xml"/><Relationship Id="rId68" Type="http://schemas.openxmlformats.org/officeDocument/2006/relationships/slide" Target="slides/slide39.xml"/><Relationship Id="rId7" Type="http://schemas.openxmlformats.org/officeDocument/2006/relationships/slideMaster" Target="slideMasters/slideMaster7.xml"/><Relationship Id="rId71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3.xml"/><Relationship Id="rId37" Type="http://schemas.openxmlformats.org/officeDocument/2006/relationships/slide" Target="slides/slide8.xml"/><Relationship Id="rId40" Type="http://schemas.openxmlformats.org/officeDocument/2006/relationships/slide" Target="slides/slide11.xml"/><Relationship Id="rId45" Type="http://schemas.openxmlformats.org/officeDocument/2006/relationships/slide" Target="slides/slide16.xml"/><Relationship Id="rId53" Type="http://schemas.openxmlformats.org/officeDocument/2006/relationships/slide" Target="slides/slide24.xml"/><Relationship Id="rId58" Type="http://schemas.openxmlformats.org/officeDocument/2006/relationships/slide" Target="slides/slide29.xml"/><Relationship Id="rId66" Type="http://schemas.openxmlformats.org/officeDocument/2006/relationships/slide" Target="slides/slide37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7.xml"/><Relationship Id="rId49" Type="http://schemas.openxmlformats.org/officeDocument/2006/relationships/slide" Target="slides/slide20.xml"/><Relationship Id="rId57" Type="http://schemas.openxmlformats.org/officeDocument/2006/relationships/slide" Target="slides/slide28.xml"/><Relationship Id="rId61" Type="http://schemas.openxmlformats.org/officeDocument/2006/relationships/slide" Target="slides/slide3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2.xml"/><Relationship Id="rId44" Type="http://schemas.openxmlformats.org/officeDocument/2006/relationships/slide" Target="slides/slide15.xml"/><Relationship Id="rId52" Type="http://schemas.openxmlformats.org/officeDocument/2006/relationships/slide" Target="slides/slide23.xml"/><Relationship Id="rId60" Type="http://schemas.openxmlformats.org/officeDocument/2006/relationships/slide" Target="slides/slide31.xml"/><Relationship Id="rId65" Type="http://schemas.openxmlformats.org/officeDocument/2006/relationships/slide" Target="slides/slide36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1.xml"/><Relationship Id="rId35" Type="http://schemas.openxmlformats.org/officeDocument/2006/relationships/slide" Target="slides/slide6.xml"/><Relationship Id="rId43" Type="http://schemas.openxmlformats.org/officeDocument/2006/relationships/slide" Target="slides/slide14.xml"/><Relationship Id="rId48" Type="http://schemas.openxmlformats.org/officeDocument/2006/relationships/slide" Target="slides/slide19.xml"/><Relationship Id="rId56" Type="http://schemas.openxmlformats.org/officeDocument/2006/relationships/slide" Target="slides/slide27.xml"/><Relationship Id="rId64" Type="http://schemas.openxmlformats.org/officeDocument/2006/relationships/slide" Target="slides/slide35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2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4.xml"/><Relationship Id="rId38" Type="http://schemas.openxmlformats.org/officeDocument/2006/relationships/slide" Target="slides/slide9.xml"/><Relationship Id="rId46" Type="http://schemas.openxmlformats.org/officeDocument/2006/relationships/slide" Target="slides/slide17.xml"/><Relationship Id="rId59" Type="http://schemas.openxmlformats.org/officeDocument/2006/relationships/slide" Target="slides/slide30.xml"/><Relationship Id="rId67" Type="http://schemas.openxmlformats.org/officeDocument/2006/relationships/slide" Target="slides/slide38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2.xml"/><Relationship Id="rId54" Type="http://schemas.openxmlformats.org/officeDocument/2006/relationships/slide" Target="slides/slide25.xml"/><Relationship Id="rId62" Type="http://schemas.openxmlformats.org/officeDocument/2006/relationships/slide" Target="slides/slide33.xml"/><Relationship Id="rId70" Type="http://schemas.openxmlformats.org/officeDocument/2006/relationships/handoutMaster" Target="handoutMasters/handout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Child Population, by Race/Ethnicity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2A-47A1-B3F6-F2E2385548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2A-47A1-B3F6-F2E2385548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92A-47A1-B3F6-F2E2385548F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92A-47A1-B3F6-F2E2385548F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92A-47A1-B3F6-F2E2385548F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92A-47A1-B3F6-F2E2385548F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92A-47A1-B3F6-F2E2385548FD}"/>
              </c:ext>
            </c:extLst>
          </c:dPt>
          <c:dLbls>
            <c:dLbl>
              <c:idx val="0"/>
              <c:layout>
                <c:manualLayout>
                  <c:x val="0.31036828961331608"/>
                  <c:y val="0.1105856041649480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92A-47A1-B3F6-F2E2385548FD}"/>
                </c:ext>
              </c:extLst>
            </c:dLbl>
            <c:dLbl>
              <c:idx val="1"/>
              <c:layout>
                <c:manualLayout>
                  <c:x val="0.2564894829366714"/>
                  <c:y val="0.3485946336155139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92A-47A1-B3F6-F2E2385548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Sheet1!$A$2:$A$8</c:f>
              <c:strCache>
                <c:ptCount val="7"/>
                <c:pt idx="0">
                  <c:v>African-American/Black</c:v>
                </c:pt>
                <c:pt idx="1">
                  <c:v>American Indian/Alaska Native</c:v>
                </c:pt>
                <c:pt idx="2">
                  <c:v>Asian American</c:v>
                </c:pt>
                <c:pt idx="3">
                  <c:v>Hispanic/Latino</c:v>
                </c:pt>
                <c:pt idx="4">
                  <c:v>Native Hawaiian/Pacific Islander</c:v>
                </c:pt>
                <c:pt idx="5">
                  <c:v>White</c:v>
                </c:pt>
                <c:pt idx="6">
                  <c:v>Multiracial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0.48</c:v>
                </c:pt>
                <c:pt idx="2">
                  <c:v>6</c:v>
                </c:pt>
                <c:pt idx="3">
                  <c:v>62</c:v>
                </c:pt>
                <c:pt idx="4">
                  <c:v>0.19</c:v>
                </c:pt>
                <c:pt idx="5">
                  <c:v>23</c:v>
                </c:pt>
                <c:pt idx="6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492A-47A1-B3F6-F2E2385548F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097741600927636E-2"/>
          <c:y val="4.4775969548741669E-2"/>
          <c:w val="0.5815249158695488"/>
          <c:h val="0.8154033413127450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Centers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9877050905162898E-2"/>
                  <c:y val="-4.7425474254742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30F-4E47-BBE5-C4CF2644A51B}"/>
                </c:ext>
              </c:extLst>
            </c:dLbl>
            <c:dLbl>
              <c:idx val="1"/>
              <c:layout>
                <c:manualLayout>
                  <c:x val="-2.834115471336307E-2"/>
                  <c:y val="-4.06504065040651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30F-4E47-BBE5-C4CF2644A51B}"/>
                </c:ext>
              </c:extLst>
            </c:dLbl>
            <c:dLbl>
              <c:idx val="2"/>
              <c:layout>
                <c:manualLayout>
                  <c:x val="-2.8341154713363015E-2"/>
                  <c:y val="-4.4037940379403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30F-4E47-BBE5-C4CF2644A51B}"/>
                </c:ext>
              </c:extLst>
            </c:dLbl>
            <c:dLbl>
              <c:idx val="3"/>
              <c:layout>
                <c:manualLayout>
                  <c:x val="-2.8341154713363185E-2"/>
                  <c:y val="-3.04878048780489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530F-4E47-BBE5-C4CF2644A5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 2003</c:v>
                </c:pt>
                <c:pt idx="1">
                  <c:v>FY 2008</c:v>
                </c:pt>
                <c:pt idx="2">
                  <c:v>FY 2012</c:v>
                </c:pt>
                <c:pt idx="3">
                  <c:v>FY 2017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161</c:v>
                </c:pt>
                <c:pt idx="1">
                  <c:v>308</c:v>
                </c:pt>
                <c:pt idx="2">
                  <c:v>310</c:v>
                </c:pt>
                <c:pt idx="3">
                  <c:v>303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30F-4E47-BBE5-C4CF2644A5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 Childcare Homes</c:v>
                </c:pt>
              </c:strCache>
            </c:strRef>
          </c:tx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3.190056390368215E-2"/>
                  <c:y val="-2.71002710027100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30F-4E47-BBE5-C4CF2644A51B}"/>
                </c:ext>
              </c:extLst>
            </c:dLbl>
            <c:dLbl>
              <c:idx val="1"/>
              <c:layout>
                <c:manualLayout>
                  <c:x val="-2.3733466137963628E-2"/>
                  <c:y val="-4.065040650406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0F-4E47-BBE5-C4CF2644A51B}"/>
                </c:ext>
              </c:extLst>
            </c:dLbl>
            <c:dLbl>
              <c:idx val="2"/>
              <c:layout>
                <c:manualLayout>
                  <c:x val="-2.8341154713363015E-2"/>
                  <c:y val="-4.06504065040650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30F-4E47-BBE5-C4CF2644A51B}"/>
                </c:ext>
              </c:extLst>
            </c:dLbl>
            <c:dLbl>
              <c:idx val="3"/>
              <c:layout>
                <c:manualLayout>
                  <c:x val="-1.9125777562564301E-2"/>
                  <c:y val="-3.38753387533875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30F-4E47-BBE5-C4CF2644A5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FY 2003</c:v>
                </c:pt>
                <c:pt idx="1">
                  <c:v>FY 2008</c:v>
                </c:pt>
                <c:pt idx="2">
                  <c:v>FY 2012</c:v>
                </c:pt>
                <c:pt idx="3">
                  <c:v>FY 2017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1126</c:v>
                </c:pt>
                <c:pt idx="1">
                  <c:v>970</c:v>
                </c:pt>
                <c:pt idx="2">
                  <c:v>858</c:v>
                </c:pt>
                <c:pt idx="3">
                  <c:v>576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30F-4E47-BBE5-C4CF2644A51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4401152"/>
        <c:axId val="124402688"/>
      </c:lineChart>
      <c:catAx>
        <c:axId val="1244011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402688"/>
        <c:crosses val="autoZero"/>
        <c:auto val="1"/>
        <c:lblAlgn val="ctr"/>
        <c:lblOffset val="100"/>
        <c:noMultiLvlLbl val="0"/>
      </c:catAx>
      <c:valAx>
        <c:axId val="12440268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401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461765857306603"/>
          <c:y val="0.15255595403271804"/>
          <c:w val="0.20009576558679412"/>
          <c:h val="0.579003691611719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l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201A6B-A49C-4B51-8789-B05003AE5120}" type="doc">
      <dgm:prSet loTypeId="urn:microsoft.com/office/officeart/2009/layout/CircleArrowProcess" loCatId="cycle" qsTypeId="urn:microsoft.com/office/officeart/2005/8/quickstyle/3d6" qsCatId="3D" csTypeId="urn:microsoft.com/office/officeart/2005/8/colors/accent1_2" csCatId="accent1" phldr="1"/>
      <dgm:spPr/>
    </dgm:pt>
    <dgm:pt modelId="{BBE965B0-1C04-4568-B04A-B2A84D1D0F29}">
      <dgm:prSet phldrT="[Text]"/>
      <dgm:spPr/>
      <dgm:t>
        <a:bodyPr/>
        <a:lstStyle/>
        <a:p>
          <a:r>
            <a:rPr lang="en-US" dirty="0" smtClean="0"/>
            <a:t>Access</a:t>
          </a:r>
          <a:endParaRPr lang="en-US" dirty="0"/>
        </a:p>
      </dgm:t>
    </dgm:pt>
    <dgm:pt modelId="{989B208F-2C21-4AA9-BE60-2E2D914B002E}" type="parTrans" cxnId="{14A93622-1B19-40AB-ACD8-C5B6DF6CF63B}">
      <dgm:prSet/>
      <dgm:spPr/>
      <dgm:t>
        <a:bodyPr/>
        <a:lstStyle/>
        <a:p>
          <a:endParaRPr lang="en-US"/>
        </a:p>
      </dgm:t>
    </dgm:pt>
    <dgm:pt modelId="{10C9F20F-C7C8-45BB-A7D1-ABA3F15F307B}" type="sibTrans" cxnId="{14A93622-1B19-40AB-ACD8-C5B6DF6CF63B}">
      <dgm:prSet/>
      <dgm:spPr/>
      <dgm:t>
        <a:bodyPr/>
        <a:lstStyle/>
        <a:p>
          <a:endParaRPr lang="en-US"/>
        </a:p>
      </dgm:t>
    </dgm:pt>
    <dgm:pt modelId="{B10E757B-2BED-4DAE-8561-81293F6AAB9B}">
      <dgm:prSet phldrT="[Text]"/>
      <dgm:spPr/>
      <dgm:t>
        <a:bodyPr/>
        <a:lstStyle/>
        <a:p>
          <a:r>
            <a:rPr lang="en-US" dirty="0" smtClean="0"/>
            <a:t>Data &amp; Evaluation</a:t>
          </a:r>
          <a:endParaRPr lang="en-US" dirty="0"/>
        </a:p>
      </dgm:t>
    </dgm:pt>
    <dgm:pt modelId="{574B1A54-D3C6-4CE4-8E3C-2E2909617FD7}" type="parTrans" cxnId="{D6F6172A-94DB-40C2-ACD0-EBC14D568B6C}">
      <dgm:prSet/>
      <dgm:spPr/>
      <dgm:t>
        <a:bodyPr/>
        <a:lstStyle/>
        <a:p>
          <a:endParaRPr lang="en-US"/>
        </a:p>
      </dgm:t>
    </dgm:pt>
    <dgm:pt modelId="{52CAEF6D-5C24-458E-BCCE-31DFFE36206E}" type="sibTrans" cxnId="{D6F6172A-94DB-40C2-ACD0-EBC14D568B6C}">
      <dgm:prSet/>
      <dgm:spPr/>
      <dgm:t>
        <a:bodyPr/>
        <a:lstStyle/>
        <a:p>
          <a:endParaRPr lang="en-US"/>
        </a:p>
      </dgm:t>
    </dgm:pt>
    <dgm:pt modelId="{CF036522-FC60-460C-9300-7BF464A6B040}">
      <dgm:prSet phldrT="[Text]"/>
      <dgm:spPr/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DEC1333D-7BBC-4E7C-BB15-DF64B696DEEE}" type="parTrans" cxnId="{FF75A90F-A684-4AB5-B0C8-38D0C038D2C0}">
      <dgm:prSet/>
      <dgm:spPr/>
      <dgm:t>
        <a:bodyPr/>
        <a:lstStyle/>
        <a:p>
          <a:endParaRPr lang="en-US"/>
        </a:p>
      </dgm:t>
    </dgm:pt>
    <dgm:pt modelId="{E397F046-DB0A-426D-AD7C-BE2DE9D99673}" type="sibTrans" cxnId="{FF75A90F-A684-4AB5-B0C8-38D0C038D2C0}">
      <dgm:prSet/>
      <dgm:spPr/>
      <dgm:t>
        <a:bodyPr/>
        <a:lstStyle/>
        <a:p>
          <a:endParaRPr lang="en-US"/>
        </a:p>
      </dgm:t>
    </dgm:pt>
    <dgm:pt modelId="{47FFF856-F149-421E-AC98-C720898AFF8F}" type="pres">
      <dgm:prSet presAssocID="{2C201A6B-A49C-4B51-8789-B05003AE512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DAA0241-B8A1-4930-96BE-998CA78660F9}" type="pres">
      <dgm:prSet presAssocID="{BBE965B0-1C04-4568-B04A-B2A84D1D0F29}" presName="Accent1" presStyleCnt="0"/>
      <dgm:spPr/>
    </dgm:pt>
    <dgm:pt modelId="{E54A3BC3-E63A-4E68-B1FB-E882CC3EA5F4}" type="pres">
      <dgm:prSet presAssocID="{BBE965B0-1C04-4568-B04A-B2A84D1D0F29}" presName="Accent" presStyleLbl="node1" presStyleIdx="0" presStyleCnt="3"/>
      <dgm:spPr/>
    </dgm:pt>
    <dgm:pt modelId="{A271AEFA-64E0-480E-8454-1524E1A95959}" type="pres">
      <dgm:prSet presAssocID="{BBE965B0-1C04-4568-B04A-B2A84D1D0F29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6FC48-7DD7-4699-90D9-A202D0991A08}" type="pres">
      <dgm:prSet presAssocID="{B10E757B-2BED-4DAE-8561-81293F6AAB9B}" presName="Accent2" presStyleCnt="0"/>
      <dgm:spPr/>
    </dgm:pt>
    <dgm:pt modelId="{10149779-4152-487E-92DD-B21F90F29D0E}" type="pres">
      <dgm:prSet presAssocID="{B10E757B-2BED-4DAE-8561-81293F6AAB9B}" presName="Accent" presStyleLbl="node1" presStyleIdx="1" presStyleCnt="3"/>
      <dgm:spPr/>
    </dgm:pt>
    <dgm:pt modelId="{20A3689D-E6D2-4D3F-951D-74E4475D0027}" type="pres">
      <dgm:prSet presAssocID="{B10E757B-2BED-4DAE-8561-81293F6AAB9B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ABED4-59F5-4104-8990-BA18B4C20CEC}" type="pres">
      <dgm:prSet presAssocID="{CF036522-FC60-460C-9300-7BF464A6B040}" presName="Accent3" presStyleCnt="0"/>
      <dgm:spPr/>
    </dgm:pt>
    <dgm:pt modelId="{AB5769AC-6277-4A3B-9F39-ED9F84F098F5}" type="pres">
      <dgm:prSet presAssocID="{CF036522-FC60-460C-9300-7BF464A6B040}" presName="Accent" presStyleLbl="node1" presStyleIdx="2" presStyleCnt="3"/>
      <dgm:spPr/>
    </dgm:pt>
    <dgm:pt modelId="{626858BF-1722-45C9-BB75-A6BCCBEFB3E6}" type="pres">
      <dgm:prSet presAssocID="{CF036522-FC60-460C-9300-7BF464A6B040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B14122-4867-428A-A797-CB17482625A8}" type="presOf" srcId="{BBE965B0-1C04-4568-B04A-B2A84D1D0F29}" destId="{A271AEFA-64E0-480E-8454-1524E1A95959}" srcOrd="0" destOrd="0" presId="urn:microsoft.com/office/officeart/2009/layout/CircleArrowProcess"/>
    <dgm:cxn modelId="{FD0B4719-800E-437E-902F-B9BA6280CDC3}" type="presOf" srcId="{B10E757B-2BED-4DAE-8561-81293F6AAB9B}" destId="{20A3689D-E6D2-4D3F-951D-74E4475D0027}" srcOrd="0" destOrd="0" presId="urn:microsoft.com/office/officeart/2009/layout/CircleArrowProcess"/>
    <dgm:cxn modelId="{14A93622-1B19-40AB-ACD8-C5B6DF6CF63B}" srcId="{2C201A6B-A49C-4B51-8789-B05003AE5120}" destId="{BBE965B0-1C04-4568-B04A-B2A84D1D0F29}" srcOrd="0" destOrd="0" parTransId="{989B208F-2C21-4AA9-BE60-2E2D914B002E}" sibTransId="{10C9F20F-C7C8-45BB-A7D1-ABA3F15F307B}"/>
    <dgm:cxn modelId="{1F846686-775E-4E68-A1AB-77314FC75660}" type="presOf" srcId="{2C201A6B-A49C-4B51-8789-B05003AE5120}" destId="{47FFF856-F149-421E-AC98-C720898AFF8F}" srcOrd="0" destOrd="0" presId="urn:microsoft.com/office/officeart/2009/layout/CircleArrowProcess"/>
    <dgm:cxn modelId="{FF75A90F-A684-4AB5-B0C8-38D0C038D2C0}" srcId="{2C201A6B-A49C-4B51-8789-B05003AE5120}" destId="{CF036522-FC60-460C-9300-7BF464A6B040}" srcOrd="2" destOrd="0" parTransId="{DEC1333D-7BBC-4E7C-BB15-DF64B696DEEE}" sibTransId="{E397F046-DB0A-426D-AD7C-BE2DE9D99673}"/>
    <dgm:cxn modelId="{5F03471B-7BA6-4C43-A94F-4D01D07F3216}" type="presOf" srcId="{CF036522-FC60-460C-9300-7BF464A6B040}" destId="{626858BF-1722-45C9-BB75-A6BCCBEFB3E6}" srcOrd="0" destOrd="0" presId="urn:microsoft.com/office/officeart/2009/layout/CircleArrowProcess"/>
    <dgm:cxn modelId="{D6F6172A-94DB-40C2-ACD0-EBC14D568B6C}" srcId="{2C201A6B-A49C-4B51-8789-B05003AE5120}" destId="{B10E757B-2BED-4DAE-8561-81293F6AAB9B}" srcOrd="1" destOrd="0" parTransId="{574B1A54-D3C6-4CE4-8E3C-2E2909617FD7}" sibTransId="{52CAEF6D-5C24-458E-BCCE-31DFFE36206E}"/>
    <dgm:cxn modelId="{712FEA9E-E7AC-4B4F-BBEA-0B7076A8FFB1}" type="presParOf" srcId="{47FFF856-F149-421E-AC98-C720898AFF8F}" destId="{FDAA0241-B8A1-4930-96BE-998CA78660F9}" srcOrd="0" destOrd="0" presId="urn:microsoft.com/office/officeart/2009/layout/CircleArrowProcess"/>
    <dgm:cxn modelId="{1939F825-2521-4E09-B735-28E24F7F1C85}" type="presParOf" srcId="{FDAA0241-B8A1-4930-96BE-998CA78660F9}" destId="{E54A3BC3-E63A-4E68-B1FB-E882CC3EA5F4}" srcOrd="0" destOrd="0" presId="urn:microsoft.com/office/officeart/2009/layout/CircleArrowProcess"/>
    <dgm:cxn modelId="{7698A0AB-6C56-4428-B6E6-166F2B2D6A56}" type="presParOf" srcId="{47FFF856-F149-421E-AC98-C720898AFF8F}" destId="{A271AEFA-64E0-480E-8454-1524E1A95959}" srcOrd="1" destOrd="0" presId="urn:microsoft.com/office/officeart/2009/layout/CircleArrowProcess"/>
    <dgm:cxn modelId="{27A32818-B7FD-4AA1-B907-9328747A8102}" type="presParOf" srcId="{47FFF856-F149-421E-AC98-C720898AFF8F}" destId="{0306FC48-7DD7-4699-90D9-A202D0991A08}" srcOrd="2" destOrd="0" presId="urn:microsoft.com/office/officeart/2009/layout/CircleArrowProcess"/>
    <dgm:cxn modelId="{B7165FA3-E7C1-4DE5-899D-A07102371FAB}" type="presParOf" srcId="{0306FC48-7DD7-4699-90D9-A202D0991A08}" destId="{10149779-4152-487E-92DD-B21F90F29D0E}" srcOrd="0" destOrd="0" presId="urn:microsoft.com/office/officeart/2009/layout/CircleArrowProcess"/>
    <dgm:cxn modelId="{AD27FC77-D7B0-46C7-9184-87AE7CCB2A49}" type="presParOf" srcId="{47FFF856-F149-421E-AC98-C720898AFF8F}" destId="{20A3689D-E6D2-4D3F-951D-74E4475D0027}" srcOrd="3" destOrd="0" presId="urn:microsoft.com/office/officeart/2009/layout/CircleArrowProcess"/>
    <dgm:cxn modelId="{6FE4C156-155F-4B98-8F92-BCD9F1D7AA68}" type="presParOf" srcId="{47FFF856-F149-421E-AC98-C720898AFF8F}" destId="{A7BABED4-59F5-4104-8990-BA18B4C20CEC}" srcOrd="4" destOrd="0" presId="urn:microsoft.com/office/officeart/2009/layout/CircleArrowProcess"/>
    <dgm:cxn modelId="{6F097C39-0206-4C19-B747-EF786931FF13}" type="presParOf" srcId="{A7BABED4-59F5-4104-8990-BA18B4C20CEC}" destId="{AB5769AC-6277-4A3B-9F39-ED9F84F098F5}" srcOrd="0" destOrd="0" presId="urn:microsoft.com/office/officeart/2009/layout/CircleArrowProcess"/>
    <dgm:cxn modelId="{CF4C2EF9-7C49-48ED-BFC9-5B2B62558ADE}" type="presParOf" srcId="{47FFF856-F149-421E-AC98-C720898AFF8F}" destId="{626858BF-1722-45C9-BB75-A6BCCBEFB3E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18766C-F3AC-473D-9625-ADA2D3E6BF3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9A2089-450C-497E-9671-957D8D05EB8D}">
      <dgm:prSet phldrT="[Text]"/>
      <dgm:spPr/>
      <dgm:t>
        <a:bodyPr/>
        <a:lstStyle/>
        <a:p>
          <a:pPr algn="l"/>
          <a:r>
            <a:rPr lang="en-US" dirty="0" smtClean="0"/>
            <a:t>Access</a:t>
          </a:r>
          <a:endParaRPr lang="en-US" dirty="0"/>
        </a:p>
      </dgm:t>
    </dgm:pt>
    <dgm:pt modelId="{DFBC76F5-9F78-4096-ADCF-EFEB917442C6}" type="parTrans" cxnId="{E132636C-BD2C-4EA2-B226-B96A3DF06CA9}">
      <dgm:prSet/>
      <dgm:spPr/>
      <dgm:t>
        <a:bodyPr/>
        <a:lstStyle/>
        <a:p>
          <a:endParaRPr lang="en-US"/>
        </a:p>
      </dgm:t>
    </dgm:pt>
    <dgm:pt modelId="{BDAEA066-B96B-4A35-9456-F0E3752EC0FD}" type="sibTrans" cxnId="{E132636C-BD2C-4EA2-B226-B96A3DF06CA9}">
      <dgm:prSet/>
      <dgm:spPr/>
      <dgm:t>
        <a:bodyPr/>
        <a:lstStyle/>
        <a:p>
          <a:endParaRPr lang="en-US"/>
        </a:p>
      </dgm:t>
    </dgm:pt>
    <dgm:pt modelId="{8518A6A9-098D-40C3-92E9-2D082E8635EC}">
      <dgm:prSet phldrT="[Text]"/>
      <dgm:spPr/>
      <dgm:t>
        <a:bodyPr/>
        <a:lstStyle/>
        <a:p>
          <a:r>
            <a:rPr lang="en-US" dirty="0" smtClean="0"/>
            <a:t>Support for Informal Care Providers (i.e., CCIP and Helm Home Pilot) </a:t>
          </a:r>
          <a:endParaRPr lang="en-US" dirty="0"/>
        </a:p>
      </dgm:t>
    </dgm:pt>
    <dgm:pt modelId="{E1381570-46B0-4518-96AD-1B3F6D31663A}" type="parTrans" cxnId="{04F2DD93-C44B-4CD9-917F-798668724177}">
      <dgm:prSet/>
      <dgm:spPr/>
      <dgm:t>
        <a:bodyPr/>
        <a:lstStyle/>
        <a:p>
          <a:endParaRPr lang="en-US"/>
        </a:p>
      </dgm:t>
    </dgm:pt>
    <dgm:pt modelId="{08EA6493-36A5-4515-9120-85902B6C5AFE}" type="sibTrans" cxnId="{04F2DD93-C44B-4CD9-917F-798668724177}">
      <dgm:prSet/>
      <dgm:spPr/>
      <dgm:t>
        <a:bodyPr/>
        <a:lstStyle/>
        <a:p>
          <a:endParaRPr lang="en-US"/>
        </a:p>
      </dgm:t>
    </dgm:pt>
    <dgm:pt modelId="{F5296EC7-15FC-4C25-83AC-6C78696F2ED0}">
      <dgm:prSet phldrT="[Text]"/>
      <dgm:spPr/>
      <dgm:t>
        <a:bodyPr/>
        <a:lstStyle/>
        <a:p>
          <a:r>
            <a:rPr lang="en-US" dirty="0" smtClean="0"/>
            <a:t>Coordination efforts, including R&amp;R, LPC, and Centralized Eligibility List</a:t>
          </a:r>
          <a:endParaRPr lang="en-US" dirty="0"/>
        </a:p>
      </dgm:t>
    </dgm:pt>
    <dgm:pt modelId="{0EA9848C-7BBF-4ABA-8590-522C1CA05FCF}" type="parTrans" cxnId="{C22ACAC8-CEAD-4847-97AD-B85F81F262FD}">
      <dgm:prSet/>
      <dgm:spPr/>
      <dgm:t>
        <a:bodyPr/>
        <a:lstStyle/>
        <a:p>
          <a:endParaRPr lang="en-US"/>
        </a:p>
      </dgm:t>
    </dgm:pt>
    <dgm:pt modelId="{905C4962-5187-471C-AE58-C6EA64810995}" type="sibTrans" cxnId="{C22ACAC8-CEAD-4847-97AD-B85F81F262FD}">
      <dgm:prSet/>
      <dgm:spPr/>
      <dgm:t>
        <a:bodyPr/>
        <a:lstStyle/>
        <a:p>
          <a:endParaRPr lang="en-US"/>
        </a:p>
      </dgm:t>
    </dgm:pt>
    <dgm:pt modelId="{7424984C-F3EC-420D-8D0D-E941C77E031D}">
      <dgm:prSet phldrT="[Text]"/>
      <dgm:spPr/>
      <dgm:t>
        <a:bodyPr/>
        <a:lstStyle/>
        <a:p>
          <a:r>
            <a:rPr lang="en-US" dirty="0" smtClean="0"/>
            <a:t>Family Resource Centers</a:t>
          </a:r>
          <a:endParaRPr lang="en-US" dirty="0"/>
        </a:p>
      </dgm:t>
    </dgm:pt>
    <dgm:pt modelId="{04D85AEF-D65A-41C2-8BEB-F572960FAE9D}" type="parTrans" cxnId="{B7D79412-FBDC-4554-A17B-1CA1DAA19C66}">
      <dgm:prSet/>
      <dgm:spPr/>
    </dgm:pt>
    <dgm:pt modelId="{0BED65EC-E22A-49F4-9747-CBC81E6F6D9A}" type="sibTrans" cxnId="{B7D79412-FBDC-4554-A17B-1CA1DAA19C66}">
      <dgm:prSet/>
      <dgm:spPr/>
    </dgm:pt>
    <dgm:pt modelId="{3741B958-BC9A-4DA3-B65A-6B0CF21A34D0}" type="pres">
      <dgm:prSet presAssocID="{A918766C-F3AC-473D-9625-ADA2D3E6BF3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67ED68-AF41-4D25-9EB5-EC67BBB4959B}" type="pres">
      <dgm:prSet presAssocID="{F99A2089-450C-497E-9671-957D8D05EB8D}" presName="linNode" presStyleCnt="0"/>
      <dgm:spPr/>
    </dgm:pt>
    <dgm:pt modelId="{76CBC8C5-2F41-4064-BE93-105A8FBCB990}" type="pres">
      <dgm:prSet presAssocID="{F99A2089-450C-497E-9671-957D8D05EB8D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05C70-FC19-4C51-816D-B6637870228C}" type="pres">
      <dgm:prSet presAssocID="{F99A2089-450C-497E-9671-957D8D05EB8D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2ACAC8-CEAD-4847-97AD-B85F81F262FD}" srcId="{F99A2089-450C-497E-9671-957D8D05EB8D}" destId="{F5296EC7-15FC-4C25-83AC-6C78696F2ED0}" srcOrd="2" destOrd="0" parTransId="{0EA9848C-7BBF-4ABA-8590-522C1CA05FCF}" sibTransId="{905C4962-5187-471C-AE58-C6EA64810995}"/>
    <dgm:cxn modelId="{F4BD43D9-539B-48F8-B49A-FA7ED90E1D45}" type="presOf" srcId="{F99A2089-450C-497E-9671-957D8D05EB8D}" destId="{76CBC8C5-2F41-4064-BE93-105A8FBCB990}" srcOrd="0" destOrd="0" presId="urn:microsoft.com/office/officeart/2005/8/layout/vList6"/>
    <dgm:cxn modelId="{04F2DD93-C44B-4CD9-917F-798668724177}" srcId="{F99A2089-450C-497E-9671-957D8D05EB8D}" destId="{8518A6A9-098D-40C3-92E9-2D082E8635EC}" srcOrd="1" destOrd="0" parTransId="{E1381570-46B0-4518-96AD-1B3F6D31663A}" sibTransId="{08EA6493-36A5-4515-9120-85902B6C5AFE}"/>
    <dgm:cxn modelId="{B7D79412-FBDC-4554-A17B-1CA1DAA19C66}" srcId="{F99A2089-450C-497E-9671-957D8D05EB8D}" destId="{7424984C-F3EC-420D-8D0D-E941C77E031D}" srcOrd="0" destOrd="0" parTransId="{04D85AEF-D65A-41C2-8BEB-F572960FAE9D}" sibTransId="{0BED65EC-E22A-49F4-9747-CBC81E6F6D9A}"/>
    <dgm:cxn modelId="{1406BC05-FCCB-4A1C-8901-4FA204E6D1FD}" type="presOf" srcId="{F5296EC7-15FC-4C25-83AC-6C78696F2ED0}" destId="{D0005C70-FC19-4C51-816D-B6637870228C}" srcOrd="0" destOrd="2" presId="urn:microsoft.com/office/officeart/2005/8/layout/vList6"/>
    <dgm:cxn modelId="{CA90086C-F587-4177-BA77-A1C589350E0C}" type="presOf" srcId="{7424984C-F3EC-420D-8D0D-E941C77E031D}" destId="{D0005C70-FC19-4C51-816D-B6637870228C}" srcOrd="0" destOrd="0" presId="urn:microsoft.com/office/officeart/2005/8/layout/vList6"/>
    <dgm:cxn modelId="{8990DCCF-7A6D-4631-AD82-1DB0080B01B1}" type="presOf" srcId="{A918766C-F3AC-473D-9625-ADA2D3E6BF30}" destId="{3741B958-BC9A-4DA3-B65A-6B0CF21A34D0}" srcOrd="0" destOrd="0" presId="urn:microsoft.com/office/officeart/2005/8/layout/vList6"/>
    <dgm:cxn modelId="{E132636C-BD2C-4EA2-B226-B96A3DF06CA9}" srcId="{A918766C-F3AC-473D-9625-ADA2D3E6BF30}" destId="{F99A2089-450C-497E-9671-957D8D05EB8D}" srcOrd="0" destOrd="0" parTransId="{DFBC76F5-9F78-4096-ADCF-EFEB917442C6}" sibTransId="{BDAEA066-B96B-4A35-9456-F0E3752EC0FD}"/>
    <dgm:cxn modelId="{3FB6A24A-209C-4085-AD07-AA52C73ACD6F}" type="presOf" srcId="{8518A6A9-098D-40C3-92E9-2D082E8635EC}" destId="{D0005C70-FC19-4C51-816D-B6637870228C}" srcOrd="0" destOrd="1" presId="urn:microsoft.com/office/officeart/2005/8/layout/vList6"/>
    <dgm:cxn modelId="{D43CF0B7-A6E8-4535-AC23-BF0A2D248AFD}" type="presParOf" srcId="{3741B958-BC9A-4DA3-B65A-6B0CF21A34D0}" destId="{CF67ED68-AF41-4D25-9EB5-EC67BBB4959B}" srcOrd="0" destOrd="0" presId="urn:microsoft.com/office/officeart/2005/8/layout/vList6"/>
    <dgm:cxn modelId="{F3E4BC39-725F-4EEA-B35B-B851BFFCD824}" type="presParOf" srcId="{CF67ED68-AF41-4D25-9EB5-EC67BBB4959B}" destId="{76CBC8C5-2F41-4064-BE93-105A8FBCB990}" srcOrd="0" destOrd="0" presId="urn:microsoft.com/office/officeart/2005/8/layout/vList6"/>
    <dgm:cxn modelId="{5458FE4F-F82C-4790-BA9B-796B179A0928}" type="presParOf" srcId="{CF67ED68-AF41-4D25-9EB5-EC67BBB4959B}" destId="{D0005C70-FC19-4C51-816D-B6637870228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18766C-F3AC-473D-9625-ADA2D3E6BF3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9A2089-450C-497E-9671-957D8D05EB8D}">
      <dgm:prSet phldrT="[Text]"/>
      <dgm:spPr/>
      <dgm:t>
        <a:bodyPr/>
        <a:lstStyle/>
        <a:p>
          <a:r>
            <a:rPr lang="en-US" dirty="0" smtClean="0"/>
            <a:t>Quality</a:t>
          </a:r>
          <a:endParaRPr lang="en-US" dirty="0"/>
        </a:p>
      </dgm:t>
    </dgm:pt>
    <dgm:pt modelId="{DFBC76F5-9F78-4096-ADCF-EFEB917442C6}" type="parTrans" cxnId="{E132636C-BD2C-4EA2-B226-B96A3DF06CA9}">
      <dgm:prSet/>
      <dgm:spPr/>
      <dgm:t>
        <a:bodyPr/>
        <a:lstStyle/>
        <a:p>
          <a:endParaRPr lang="en-US"/>
        </a:p>
      </dgm:t>
    </dgm:pt>
    <dgm:pt modelId="{BDAEA066-B96B-4A35-9456-F0E3752EC0FD}" type="sibTrans" cxnId="{E132636C-BD2C-4EA2-B226-B96A3DF06CA9}">
      <dgm:prSet/>
      <dgm:spPr/>
      <dgm:t>
        <a:bodyPr/>
        <a:lstStyle/>
        <a:p>
          <a:endParaRPr lang="en-US"/>
        </a:p>
      </dgm:t>
    </dgm:pt>
    <dgm:pt modelId="{50EC942E-BA97-4F7F-B5CC-E13FA7934C1A}">
      <dgm:prSet phldrT="[Text]"/>
      <dgm:spPr/>
      <dgm:t>
        <a:bodyPr/>
        <a:lstStyle/>
        <a:p>
          <a:r>
            <a:rPr lang="en-US" dirty="0" smtClean="0"/>
            <a:t>Build capacity of workforce, including Family/ Friend/ Neighbor care providers  (e.g., Fresno Language Project)</a:t>
          </a:r>
          <a:endParaRPr lang="en-US" dirty="0"/>
        </a:p>
      </dgm:t>
    </dgm:pt>
    <dgm:pt modelId="{31045B39-E256-42A0-910B-3B6CE87FAA0E}" type="parTrans" cxnId="{8B635431-50E2-4C8D-AB11-D43A45F10C16}">
      <dgm:prSet/>
      <dgm:spPr/>
      <dgm:t>
        <a:bodyPr/>
        <a:lstStyle/>
        <a:p>
          <a:endParaRPr lang="en-US"/>
        </a:p>
      </dgm:t>
    </dgm:pt>
    <dgm:pt modelId="{882D9F94-F917-40BB-B3B7-ACC7ADA72F52}" type="sibTrans" cxnId="{8B635431-50E2-4C8D-AB11-D43A45F10C16}">
      <dgm:prSet/>
      <dgm:spPr/>
      <dgm:t>
        <a:bodyPr/>
        <a:lstStyle/>
        <a:p>
          <a:endParaRPr lang="en-US"/>
        </a:p>
      </dgm:t>
    </dgm:pt>
    <dgm:pt modelId="{7926BC3A-C1A1-4889-A48D-9C153161751B}">
      <dgm:prSet phldrT="[Text]"/>
      <dgm:spPr/>
      <dgm:t>
        <a:bodyPr/>
        <a:lstStyle/>
        <a:p>
          <a:r>
            <a:rPr lang="en-US" dirty="0" smtClean="0"/>
            <a:t>Modify CDE’s “12 Month Eligibility” Policy</a:t>
          </a:r>
          <a:endParaRPr lang="en-US" dirty="0"/>
        </a:p>
      </dgm:t>
    </dgm:pt>
    <dgm:pt modelId="{B60895C4-BDBE-4AB1-9487-613C82B0728F}" type="parTrans" cxnId="{49B93D2A-3F11-4807-B457-FA5A8C1F1E4D}">
      <dgm:prSet/>
      <dgm:spPr/>
      <dgm:t>
        <a:bodyPr/>
        <a:lstStyle/>
        <a:p>
          <a:endParaRPr lang="en-US"/>
        </a:p>
      </dgm:t>
    </dgm:pt>
    <dgm:pt modelId="{A9B3783C-1FC8-42B8-8B5F-C461AA3CA1B5}" type="sibTrans" cxnId="{49B93D2A-3F11-4807-B457-FA5A8C1F1E4D}">
      <dgm:prSet/>
      <dgm:spPr/>
      <dgm:t>
        <a:bodyPr/>
        <a:lstStyle/>
        <a:p>
          <a:endParaRPr lang="en-US"/>
        </a:p>
      </dgm:t>
    </dgm:pt>
    <dgm:pt modelId="{24BF0F34-FC12-4E41-A6C9-A2CD376FDC06}">
      <dgm:prSet phldrT="[Text]"/>
      <dgm:spPr/>
      <dgm:t>
        <a:bodyPr/>
        <a:lstStyle/>
        <a:p>
          <a:r>
            <a:rPr lang="en-US" dirty="0" smtClean="0"/>
            <a:t>Expand participation in Quality Counts CA QRIS</a:t>
          </a:r>
          <a:endParaRPr lang="en-US" dirty="0"/>
        </a:p>
      </dgm:t>
    </dgm:pt>
    <dgm:pt modelId="{556DCFCC-7254-49EA-B4FB-C284AB118521}" type="parTrans" cxnId="{C9CD302C-0617-4D73-AD5E-D68945AF714F}">
      <dgm:prSet/>
      <dgm:spPr/>
      <dgm:t>
        <a:bodyPr/>
        <a:lstStyle/>
        <a:p>
          <a:endParaRPr lang="en-US"/>
        </a:p>
      </dgm:t>
    </dgm:pt>
    <dgm:pt modelId="{CF586363-1F27-4466-88DE-28BC13D724A5}" type="sibTrans" cxnId="{C9CD302C-0617-4D73-AD5E-D68945AF714F}">
      <dgm:prSet/>
      <dgm:spPr/>
      <dgm:t>
        <a:bodyPr/>
        <a:lstStyle/>
        <a:p>
          <a:endParaRPr lang="en-US"/>
        </a:p>
      </dgm:t>
    </dgm:pt>
    <dgm:pt modelId="{4096AC6A-8FC2-434F-AF18-93AC6761B20F}">
      <dgm:prSet phldrT="[Text]"/>
      <dgm:spPr/>
      <dgm:t>
        <a:bodyPr/>
        <a:lstStyle/>
        <a:p>
          <a:r>
            <a:rPr lang="en-US" dirty="0" smtClean="0"/>
            <a:t>Alignment between Higher Ed and CA Quality Counts/QRIS</a:t>
          </a:r>
          <a:endParaRPr lang="en-US" dirty="0"/>
        </a:p>
      </dgm:t>
    </dgm:pt>
    <dgm:pt modelId="{AC0FAF77-F2AF-4450-A28D-996A875F0171}" type="parTrans" cxnId="{33A5538C-1BB8-4EFF-90B0-0B33B6A3C533}">
      <dgm:prSet/>
      <dgm:spPr/>
      <dgm:t>
        <a:bodyPr/>
        <a:lstStyle/>
        <a:p>
          <a:endParaRPr lang="en-US"/>
        </a:p>
      </dgm:t>
    </dgm:pt>
    <dgm:pt modelId="{62F17E4F-6B5D-42EF-B0DE-ED15B24B8E48}" type="sibTrans" cxnId="{33A5538C-1BB8-4EFF-90B0-0B33B6A3C533}">
      <dgm:prSet/>
      <dgm:spPr/>
      <dgm:t>
        <a:bodyPr/>
        <a:lstStyle/>
        <a:p>
          <a:endParaRPr lang="en-US"/>
        </a:p>
      </dgm:t>
    </dgm:pt>
    <dgm:pt modelId="{3741B958-BC9A-4DA3-B65A-6B0CF21A34D0}" type="pres">
      <dgm:prSet presAssocID="{A918766C-F3AC-473D-9625-ADA2D3E6BF3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67ED68-AF41-4D25-9EB5-EC67BBB4959B}" type="pres">
      <dgm:prSet presAssocID="{F99A2089-450C-497E-9671-957D8D05EB8D}" presName="linNode" presStyleCnt="0"/>
      <dgm:spPr/>
    </dgm:pt>
    <dgm:pt modelId="{76CBC8C5-2F41-4064-BE93-105A8FBCB990}" type="pres">
      <dgm:prSet presAssocID="{F99A2089-450C-497E-9671-957D8D05EB8D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05C70-FC19-4C51-816D-B6637870228C}" type="pres">
      <dgm:prSet presAssocID="{F99A2089-450C-497E-9671-957D8D05EB8D}" presName="childShp" presStyleLbl="bgAccFollowNode1" presStyleIdx="0" presStyleCnt="1" custLinFactNeighborX="217" custLinFactNeighborY="2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EDCFDD-08FC-4A24-AF7C-5C2CE0124B74}" type="presOf" srcId="{A918766C-F3AC-473D-9625-ADA2D3E6BF30}" destId="{3741B958-BC9A-4DA3-B65A-6B0CF21A34D0}" srcOrd="0" destOrd="0" presId="urn:microsoft.com/office/officeart/2005/8/layout/vList6"/>
    <dgm:cxn modelId="{8B635431-50E2-4C8D-AB11-D43A45F10C16}" srcId="{F99A2089-450C-497E-9671-957D8D05EB8D}" destId="{50EC942E-BA97-4F7F-B5CC-E13FA7934C1A}" srcOrd="2" destOrd="0" parTransId="{31045B39-E256-42A0-910B-3B6CE87FAA0E}" sibTransId="{882D9F94-F917-40BB-B3B7-ACC7ADA72F52}"/>
    <dgm:cxn modelId="{DAFDBF8E-2FD7-415D-820B-3B99E48EE19F}" type="presOf" srcId="{4096AC6A-8FC2-434F-AF18-93AC6761B20F}" destId="{D0005C70-FC19-4C51-816D-B6637870228C}" srcOrd="0" destOrd="1" presId="urn:microsoft.com/office/officeart/2005/8/layout/vList6"/>
    <dgm:cxn modelId="{E58ED911-2152-4976-ADB7-B3F12F3E4E40}" type="presOf" srcId="{7926BC3A-C1A1-4889-A48D-9C153161751B}" destId="{D0005C70-FC19-4C51-816D-B6637870228C}" srcOrd="0" destOrd="3" presId="urn:microsoft.com/office/officeart/2005/8/layout/vList6"/>
    <dgm:cxn modelId="{C9CD302C-0617-4D73-AD5E-D68945AF714F}" srcId="{F99A2089-450C-497E-9671-957D8D05EB8D}" destId="{24BF0F34-FC12-4E41-A6C9-A2CD376FDC06}" srcOrd="0" destOrd="0" parTransId="{556DCFCC-7254-49EA-B4FB-C284AB118521}" sibTransId="{CF586363-1F27-4466-88DE-28BC13D724A5}"/>
    <dgm:cxn modelId="{1AC54639-34B9-4206-AD0C-B64726CC9D8E}" type="presOf" srcId="{24BF0F34-FC12-4E41-A6C9-A2CD376FDC06}" destId="{D0005C70-FC19-4C51-816D-B6637870228C}" srcOrd="0" destOrd="0" presId="urn:microsoft.com/office/officeart/2005/8/layout/vList6"/>
    <dgm:cxn modelId="{49B93D2A-3F11-4807-B457-FA5A8C1F1E4D}" srcId="{F99A2089-450C-497E-9671-957D8D05EB8D}" destId="{7926BC3A-C1A1-4889-A48D-9C153161751B}" srcOrd="3" destOrd="0" parTransId="{B60895C4-BDBE-4AB1-9487-613C82B0728F}" sibTransId="{A9B3783C-1FC8-42B8-8B5F-C461AA3CA1B5}"/>
    <dgm:cxn modelId="{B19C2F27-ED7A-4411-8CEB-A75DDAC6927D}" type="presOf" srcId="{F99A2089-450C-497E-9671-957D8D05EB8D}" destId="{76CBC8C5-2F41-4064-BE93-105A8FBCB990}" srcOrd="0" destOrd="0" presId="urn:microsoft.com/office/officeart/2005/8/layout/vList6"/>
    <dgm:cxn modelId="{61FD4AF9-9B0F-405C-BBB9-56C2547E304F}" type="presOf" srcId="{50EC942E-BA97-4F7F-B5CC-E13FA7934C1A}" destId="{D0005C70-FC19-4C51-816D-B6637870228C}" srcOrd="0" destOrd="2" presId="urn:microsoft.com/office/officeart/2005/8/layout/vList6"/>
    <dgm:cxn modelId="{E132636C-BD2C-4EA2-B226-B96A3DF06CA9}" srcId="{A918766C-F3AC-473D-9625-ADA2D3E6BF30}" destId="{F99A2089-450C-497E-9671-957D8D05EB8D}" srcOrd="0" destOrd="0" parTransId="{DFBC76F5-9F78-4096-ADCF-EFEB917442C6}" sibTransId="{BDAEA066-B96B-4A35-9456-F0E3752EC0FD}"/>
    <dgm:cxn modelId="{33A5538C-1BB8-4EFF-90B0-0B33B6A3C533}" srcId="{F99A2089-450C-497E-9671-957D8D05EB8D}" destId="{4096AC6A-8FC2-434F-AF18-93AC6761B20F}" srcOrd="1" destOrd="0" parTransId="{AC0FAF77-F2AF-4450-A28D-996A875F0171}" sibTransId="{62F17E4F-6B5D-42EF-B0DE-ED15B24B8E48}"/>
    <dgm:cxn modelId="{705F4427-5239-459D-8993-29F931AF987B}" type="presParOf" srcId="{3741B958-BC9A-4DA3-B65A-6B0CF21A34D0}" destId="{CF67ED68-AF41-4D25-9EB5-EC67BBB4959B}" srcOrd="0" destOrd="0" presId="urn:microsoft.com/office/officeart/2005/8/layout/vList6"/>
    <dgm:cxn modelId="{5B089967-457C-481D-962E-1D2AA16C7B23}" type="presParOf" srcId="{CF67ED68-AF41-4D25-9EB5-EC67BBB4959B}" destId="{76CBC8C5-2F41-4064-BE93-105A8FBCB990}" srcOrd="0" destOrd="0" presId="urn:microsoft.com/office/officeart/2005/8/layout/vList6"/>
    <dgm:cxn modelId="{EB85B13E-7DA3-40D5-8526-D8EB36EA877C}" type="presParOf" srcId="{CF67ED68-AF41-4D25-9EB5-EC67BBB4959B}" destId="{D0005C70-FC19-4C51-816D-B6637870228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18766C-F3AC-473D-9625-ADA2D3E6BF3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9A2089-450C-497E-9671-957D8D05EB8D}">
      <dgm:prSet phldrT="[Text]"/>
      <dgm:spPr/>
      <dgm:t>
        <a:bodyPr/>
        <a:lstStyle/>
        <a:p>
          <a:r>
            <a:rPr lang="en-US" dirty="0" smtClean="0"/>
            <a:t>Data &amp; Evaluation</a:t>
          </a:r>
          <a:endParaRPr lang="en-US" dirty="0"/>
        </a:p>
      </dgm:t>
    </dgm:pt>
    <dgm:pt modelId="{DFBC76F5-9F78-4096-ADCF-EFEB917442C6}" type="parTrans" cxnId="{E132636C-BD2C-4EA2-B226-B96A3DF06CA9}">
      <dgm:prSet/>
      <dgm:spPr/>
      <dgm:t>
        <a:bodyPr/>
        <a:lstStyle/>
        <a:p>
          <a:endParaRPr lang="en-US"/>
        </a:p>
      </dgm:t>
    </dgm:pt>
    <dgm:pt modelId="{BDAEA066-B96B-4A35-9456-F0E3752EC0FD}" type="sibTrans" cxnId="{E132636C-BD2C-4EA2-B226-B96A3DF06CA9}">
      <dgm:prSet/>
      <dgm:spPr/>
      <dgm:t>
        <a:bodyPr/>
        <a:lstStyle/>
        <a:p>
          <a:endParaRPr lang="en-US"/>
        </a:p>
      </dgm:t>
    </dgm:pt>
    <dgm:pt modelId="{BDBB38B7-96E3-4CEA-AA93-75EE1C5E06FD}">
      <dgm:prSet phldrT="[Text]"/>
      <dgm:spPr/>
      <dgm:t>
        <a:bodyPr/>
        <a:lstStyle/>
        <a:p>
          <a:r>
            <a:rPr lang="en-US" dirty="0" smtClean="0"/>
            <a:t>Assign unique student identification numbers to 0-5 age children </a:t>
          </a:r>
          <a:endParaRPr lang="en-US" dirty="0"/>
        </a:p>
      </dgm:t>
    </dgm:pt>
    <dgm:pt modelId="{5A31CA42-8EAF-4FEE-ADFF-A5F3F018A4FA}" type="parTrans" cxnId="{312FDB7D-9080-43D1-BFE4-C85FA0840DD9}">
      <dgm:prSet/>
      <dgm:spPr/>
      <dgm:t>
        <a:bodyPr/>
        <a:lstStyle/>
        <a:p>
          <a:endParaRPr lang="en-US"/>
        </a:p>
      </dgm:t>
    </dgm:pt>
    <dgm:pt modelId="{DDE2E85A-52F1-4476-8E78-589117FF0CF7}" type="sibTrans" cxnId="{312FDB7D-9080-43D1-BFE4-C85FA0840DD9}">
      <dgm:prSet/>
      <dgm:spPr/>
      <dgm:t>
        <a:bodyPr/>
        <a:lstStyle/>
        <a:p>
          <a:endParaRPr lang="en-US"/>
        </a:p>
      </dgm:t>
    </dgm:pt>
    <dgm:pt modelId="{46E65C7A-F9D8-4348-AB59-20C53218DC45}">
      <dgm:prSet phldrT="[Text]"/>
      <dgm:spPr/>
      <dgm:t>
        <a:bodyPr/>
        <a:lstStyle/>
        <a:p>
          <a:r>
            <a:rPr lang="en-US" dirty="0" smtClean="0"/>
            <a:t>Longitudinal analysis </a:t>
          </a:r>
          <a:endParaRPr lang="en-US" dirty="0"/>
        </a:p>
      </dgm:t>
    </dgm:pt>
    <dgm:pt modelId="{1E1F8740-142D-4507-B8AF-45195006E38A}" type="parTrans" cxnId="{E3E6AC36-ED5F-4D2E-AED6-63E18B8662FA}">
      <dgm:prSet/>
      <dgm:spPr/>
      <dgm:t>
        <a:bodyPr/>
        <a:lstStyle/>
        <a:p>
          <a:endParaRPr lang="en-US"/>
        </a:p>
      </dgm:t>
    </dgm:pt>
    <dgm:pt modelId="{710F0C3F-AFB6-495B-9530-83A66B0F6362}" type="sibTrans" cxnId="{E3E6AC36-ED5F-4D2E-AED6-63E18B8662FA}">
      <dgm:prSet/>
      <dgm:spPr/>
      <dgm:t>
        <a:bodyPr/>
        <a:lstStyle/>
        <a:p>
          <a:endParaRPr lang="en-US"/>
        </a:p>
      </dgm:t>
    </dgm:pt>
    <dgm:pt modelId="{341E2CBC-A52F-4CD9-A2C7-9ECF765612BC}">
      <dgm:prSet phldrT="[Text]"/>
      <dgm:spPr/>
      <dgm:t>
        <a:bodyPr/>
        <a:lstStyle/>
        <a:p>
          <a:r>
            <a:rPr lang="en-US" dirty="0" smtClean="0"/>
            <a:t>Integration of ECE and K-12 education data with admin data of human services agencies and health care providers </a:t>
          </a:r>
          <a:endParaRPr lang="en-US" dirty="0"/>
        </a:p>
      </dgm:t>
    </dgm:pt>
    <dgm:pt modelId="{CC40855B-D96D-4967-BC46-03EFC9B77903}" type="parTrans" cxnId="{18F5C8E2-D783-46FB-883A-2F78A8CE31C7}">
      <dgm:prSet/>
      <dgm:spPr/>
      <dgm:t>
        <a:bodyPr/>
        <a:lstStyle/>
        <a:p>
          <a:endParaRPr lang="en-US"/>
        </a:p>
      </dgm:t>
    </dgm:pt>
    <dgm:pt modelId="{71D0CD7E-AF44-48F4-B93A-F0228D12AEE3}" type="sibTrans" cxnId="{18F5C8E2-D783-46FB-883A-2F78A8CE31C7}">
      <dgm:prSet/>
      <dgm:spPr/>
      <dgm:t>
        <a:bodyPr/>
        <a:lstStyle/>
        <a:p>
          <a:endParaRPr lang="en-US"/>
        </a:p>
      </dgm:t>
    </dgm:pt>
    <dgm:pt modelId="{3741B958-BC9A-4DA3-B65A-6B0CF21A34D0}" type="pres">
      <dgm:prSet presAssocID="{A918766C-F3AC-473D-9625-ADA2D3E6BF3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F67ED68-AF41-4D25-9EB5-EC67BBB4959B}" type="pres">
      <dgm:prSet presAssocID="{F99A2089-450C-497E-9671-957D8D05EB8D}" presName="linNode" presStyleCnt="0"/>
      <dgm:spPr/>
    </dgm:pt>
    <dgm:pt modelId="{76CBC8C5-2F41-4064-BE93-105A8FBCB990}" type="pres">
      <dgm:prSet presAssocID="{F99A2089-450C-497E-9671-957D8D05EB8D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05C70-FC19-4C51-816D-B6637870228C}" type="pres">
      <dgm:prSet presAssocID="{F99A2089-450C-497E-9671-957D8D05EB8D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F5C8E2-D783-46FB-883A-2F78A8CE31C7}" srcId="{F99A2089-450C-497E-9671-957D8D05EB8D}" destId="{341E2CBC-A52F-4CD9-A2C7-9ECF765612BC}" srcOrd="2" destOrd="0" parTransId="{CC40855B-D96D-4967-BC46-03EFC9B77903}" sibTransId="{71D0CD7E-AF44-48F4-B93A-F0228D12AEE3}"/>
    <dgm:cxn modelId="{E3E6AC36-ED5F-4D2E-AED6-63E18B8662FA}" srcId="{F99A2089-450C-497E-9671-957D8D05EB8D}" destId="{46E65C7A-F9D8-4348-AB59-20C53218DC45}" srcOrd="1" destOrd="0" parTransId="{1E1F8740-142D-4507-B8AF-45195006E38A}" sibTransId="{710F0C3F-AFB6-495B-9530-83A66B0F6362}"/>
    <dgm:cxn modelId="{00D61C08-174A-47E3-BF31-3DD1B385EECC}" type="presOf" srcId="{F99A2089-450C-497E-9671-957D8D05EB8D}" destId="{76CBC8C5-2F41-4064-BE93-105A8FBCB990}" srcOrd="0" destOrd="0" presId="urn:microsoft.com/office/officeart/2005/8/layout/vList6"/>
    <dgm:cxn modelId="{312FDB7D-9080-43D1-BFE4-C85FA0840DD9}" srcId="{F99A2089-450C-497E-9671-957D8D05EB8D}" destId="{BDBB38B7-96E3-4CEA-AA93-75EE1C5E06FD}" srcOrd="0" destOrd="0" parTransId="{5A31CA42-8EAF-4FEE-ADFF-A5F3F018A4FA}" sibTransId="{DDE2E85A-52F1-4476-8E78-589117FF0CF7}"/>
    <dgm:cxn modelId="{AAC8EC24-2AA5-4706-B718-FD1BC4878CB0}" type="presOf" srcId="{A918766C-F3AC-473D-9625-ADA2D3E6BF30}" destId="{3741B958-BC9A-4DA3-B65A-6B0CF21A34D0}" srcOrd="0" destOrd="0" presId="urn:microsoft.com/office/officeart/2005/8/layout/vList6"/>
    <dgm:cxn modelId="{E132636C-BD2C-4EA2-B226-B96A3DF06CA9}" srcId="{A918766C-F3AC-473D-9625-ADA2D3E6BF30}" destId="{F99A2089-450C-497E-9671-957D8D05EB8D}" srcOrd="0" destOrd="0" parTransId="{DFBC76F5-9F78-4096-ADCF-EFEB917442C6}" sibTransId="{BDAEA066-B96B-4A35-9456-F0E3752EC0FD}"/>
    <dgm:cxn modelId="{6B00C655-D0D8-481A-BE35-CD305BEB02A1}" type="presOf" srcId="{BDBB38B7-96E3-4CEA-AA93-75EE1C5E06FD}" destId="{D0005C70-FC19-4C51-816D-B6637870228C}" srcOrd="0" destOrd="0" presId="urn:microsoft.com/office/officeart/2005/8/layout/vList6"/>
    <dgm:cxn modelId="{03CD12E2-D53B-4507-885B-26A3607D24C4}" type="presOf" srcId="{341E2CBC-A52F-4CD9-A2C7-9ECF765612BC}" destId="{D0005C70-FC19-4C51-816D-B6637870228C}" srcOrd="0" destOrd="2" presId="urn:microsoft.com/office/officeart/2005/8/layout/vList6"/>
    <dgm:cxn modelId="{A4E4479E-0EE6-4754-952F-B0C46162C013}" type="presOf" srcId="{46E65C7A-F9D8-4348-AB59-20C53218DC45}" destId="{D0005C70-FC19-4C51-816D-B6637870228C}" srcOrd="0" destOrd="1" presId="urn:microsoft.com/office/officeart/2005/8/layout/vList6"/>
    <dgm:cxn modelId="{1FD0A043-44A1-4CA9-BE46-83222232BE53}" type="presParOf" srcId="{3741B958-BC9A-4DA3-B65A-6B0CF21A34D0}" destId="{CF67ED68-AF41-4D25-9EB5-EC67BBB4959B}" srcOrd="0" destOrd="0" presId="urn:microsoft.com/office/officeart/2005/8/layout/vList6"/>
    <dgm:cxn modelId="{E2C28596-B714-4413-82E7-EE5FC1E653D4}" type="presParOf" srcId="{CF67ED68-AF41-4D25-9EB5-EC67BBB4959B}" destId="{76CBC8C5-2F41-4064-BE93-105A8FBCB990}" srcOrd="0" destOrd="0" presId="urn:microsoft.com/office/officeart/2005/8/layout/vList6"/>
    <dgm:cxn modelId="{AD2F9216-3215-4868-9EE2-BA081C503AF3}" type="presParOf" srcId="{CF67ED68-AF41-4D25-9EB5-EC67BBB4959B}" destId="{D0005C70-FC19-4C51-816D-B6637870228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4A3BC3-E63A-4E68-B1FB-E882CC3EA5F4}">
      <dsp:nvSpPr>
        <dsp:cNvPr id="0" name=""/>
        <dsp:cNvSpPr/>
      </dsp:nvSpPr>
      <dsp:spPr>
        <a:xfrm>
          <a:off x="5137142" y="0"/>
          <a:ext cx="2735063" cy="2735479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71AEFA-64E0-480E-8454-1524E1A95959}">
      <dsp:nvSpPr>
        <dsp:cNvPr id="0" name=""/>
        <dsp:cNvSpPr/>
      </dsp:nvSpPr>
      <dsp:spPr>
        <a:xfrm>
          <a:off x="5741681" y="987591"/>
          <a:ext cx="1519822" cy="75972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Access</a:t>
          </a:r>
          <a:endParaRPr lang="en-US" sz="2300" kern="1200" dirty="0"/>
        </a:p>
      </dsp:txBody>
      <dsp:txXfrm>
        <a:off x="5741681" y="987591"/>
        <a:ext cx="1519822" cy="759729"/>
      </dsp:txXfrm>
    </dsp:sp>
    <dsp:sp modelId="{10149779-4152-487E-92DD-B21F90F29D0E}">
      <dsp:nvSpPr>
        <dsp:cNvPr id="0" name=""/>
        <dsp:cNvSpPr/>
      </dsp:nvSpPr>
      <dsp:spPr>
        <a:xfrm>
          <a:off x="4377488" y="1571736"/>
          <a:ext cx="2735063" cy="273547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A3689D-E6D2-4D3F-951D-74E4475D0027}">
      <dsp:nvSpPr>
        <dsp:cNvPr id="0" name=""/>
        <dsp:cNvSpPr/>
      </dsp:nvSpPr>
      <dsp:spPr>
        <a:xfrm>
          <a:off x="4985109" y="2568419"/>
          <a:ext cx="1519822" cy="75972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Data &amp; Evaluation</a:t>
          </a:r>
          <a:endParaRPr lang="en-US" sz="2300" kern="1200" dirty="0"/>
        </a:p>
      </dsp:txBody>
      <dsp:txXfrm>
        <a:off x="4985109" y="2568419"/>
        <a:ext cx="1519822" cy="759729"/>
      </dsp:txXfrm>
    </dsp:sp>
    <dsp:sp modelId="{AB5769AC-6277-4A3B-9F39-ED9F84F098F5}">
      <dsp:nvSpPr>
        <dsp:cNvPr id="0" name=""/>
        <dsp:cNvSpPr/>
      </dsp:nvSpPr>
      <dsp:spPr>
        <a:xfrm>
          <a:off x="5331807" y="3331557"/>
          <a:ext cx="2349843" cy="235078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6858BF-1722-45C9-BB75-A6BCCBEFB3E6}">
      <dsp:nvSpPr>
        <dsp:cNvPr id="0" name=""/>
        <dsp:cNvSpPr/>
      </dsp:nvSpPr>
      <dsp:spPr>
        <a:xfrm>
          <a:off x="5745277" y="4151519"/>
          <a:ext cx="1519822" cy="759729"/>
        </a:xfrm>
        <a:prstGeom prst="rect">
          <a:avLst/>
        </a:prstGeom>
        <a:solidFill>
          <a:schemeClr val="lt1">
            <a:alpha val="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Quality</a:t>
          </a:r>
          <a:endParaRPr lang="en-US" sz="2300" kern="1200" dirty="0"/>
        </a:p>
      </dsp:txBody>
      <dsp:txXfrm>
        <a:off x="5745277" y="4151519"/>
        <a:ext cx="1519822" cy="759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05C70-FC19-4C51-816D-B6637870228C}">
      <dsp:nvSpPr>
        <dsp:cNvPr id="0" name=""/>
        <dsp:cNvSpPr/>
      </dsp:nvSpPr>
      <dsp:spPr>
        <a:xfrm>
          <a:off x="3547871" y="0"/>
          <a:ext cx="5321808" cy="39188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Family Resource Centers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Support for Informal Care Providers (i.e., CCIP and Helm Home Pilot) 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Coordination efforts, including R&amp;R, LPC, and Centralized Eligibility List</a:t>
          </a:r>
          <a:endParaRPr lang="en-US" sz="2300" kern="1200" dirty="0"/>
        </a:p>
      </dsp:txBody>
      <dsp:txXfrm>
        <a:off x="3547871" y="489857"/>
        <a:ext cx="3852236" cy="2939144"/>
      </dsp:txXfrm>
    </dsp:sp>
    <dsp:sp modelId="{76CBC8C5-2F41-4064-BE93-105A8FBCB990}">
      <dsp:nvSpPr>
        <dsp:cNvPr id="0" name=""/>
        <dsp:cNvSpPr/>
      </dsp:nvSpPr>
      <dsp:spPr>
        <a:xfrm>
          <a:off x="0" y="0"/>
          <a:ext cx="3547872" cy="39188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20" tIns="118110" rIns="236220" bIns="118110" numCol="1" spcCol="1270" anchor="ctr" anchorCtr="0">
          <a:noAutofit/>
        </a:bodyPr>
        <a:lstStyle/>
        <a:p>
          <a:pPr lvl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/>
            <a:t>Access</a:t>
          </a:r>
          <a:endParaRPr lang="en-US" sz="6200" kern="1200" dirty="0"/>
        </a:p>
      </dsp:txBody>
      <dsp:txXfrm>
        <a:off x="173193" y="173193"/>
        <a:ext cx="3201486" cy="35724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05C70-FC19-4C51-816D-B6637870228C}">
      <dsp:nvSpPr>
        <dsp:cNvPr id="0" name=""/>
        <dsp:cNvSpPr/>
      </dsp:nvSpPr>
      <dsp:spPr>
        <a:xfrm>
          <a:off x="3479945" y="0"/>
          <a:ext cx="5219918" cy="423236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Expand participation in Quality Counts CA QRIS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Alignment between Higher Ed and CA Quality Counts/QRIS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Build capacity of workforce, including Family/ Friend/ Neighbor care providers  (e.g., Fresno Language Project)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Modify CDE’s “12 Month Eligibility” Policy</a:t>
          </a:r>
          <a:endParaRPr lang="en-US" sz="1800" kern="1200" dirty="0"/>
        </a:p>
      </dsp:txBody>
      <dsp:txXfrm>
        <a:off x="3479945" y="529046"/>
        <a:ext cx="3632781" cy="3174274"/>
      </dsp:txXfrm>
    </dsp:sp>
    <dsp:sp modelId="{76CBC8C5-2F41-4064-BE93-105A8FBCB990}">
      <dsp:nvSpPr>
        <dsp:cNvPr id="0" name=""/>
        <dsp:cNvSpPr/>
      </dsp:nvSpPr>
      <dsp:spPr>
        <a:xfrm>
          <a:off x="0" y="0"/>
          <a:ext cx="3479945" cy="4232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Quality</a:t>
          </a:r>
          <a:endParaRPr lang="en-US" sz="6100" kern="1200" dirty="0"/>
        </a:p>
      </dsp:txBody>
      <dsp:txXfrm>
        <a:off x="169877" y="169877"/>
        <a:ext cx="3140191" cy="3892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05C70-FC19-4C51-816D-B6637870228C}">
      <dsp:nvSpPr>
        <dsp:cNvPr id="0" name=""/>
        <dsp:cNvSpPr/>
      </dsp:nvSpPr>
      <dsp:spPr>
        <a:xfrm>
          <a:off x="3511296" y="0"/>
          <a:ext cx="5266944" cy="38796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Assign unique student identification numbers to 0-5 age children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Longitudinal analysis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Integration of ECE and K-12 education data with admin data of human services agencies and health care providers </a:t>
          </a:r>
          <a:endParaRPr lang="en-US" sz="2200" kern="1200" dirty="0"/>
        </a:p>
      </dsp:txBody>
      <dsp:txXfrm>
        <a:off x="3511296" y="484959"/>
        <a:ext cx="3812068" cy="2909751"/>
      </dsp:txXfrm>
    </dsp:sp>
    <dsp:sp modelId="{76CBC8C5-2F41-4064-BE93-105A8FBCB990}">
      <dsp:nvSpPr>
        <dsp:cNvPr id="0" name=""/>
        <dsp:cNvSpPr/>
      </dsp:nvSpPr>
      <dsp:spPr>
        <a:xfrm>
          <a:off x="0" y="0"/>
          <a:ext cx="3511296" cy="3879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Data &amp; Evaluation</a:t>
          </a:r>
          <a:endParaRPr lang="en-US" sz="4400" kern="1200" dirty="0"/>
        </a:p>
      </dsp:txBody>
      <dsp:txXfrm>
        <a:off x="171407" y="171407"/>
        <a:ext cx="3168482" cy="3536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703D38-1A9C-4746-89C6-A12905817B8B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71B0CB-AD5D-453F-80FE-5B703FCA1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09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278CDE7-420F-4B82-9D89-755E8BF79766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AD67EB-9697-482D-B77F-0E4D19EE5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82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6717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816C-1F94-441F-90B5-38CA267089D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72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816C-1F94-441F-90B5-38CA267089D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53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816C-1F94-441F-90B5-38CA267089D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306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816C-1F94-441F-90B5-38CA267089D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865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816C-1F94-441F-90B5-38CA267089D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28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157"/>
              </a:spcAft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816C-1F94-441F-90B5-38CA267089D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670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816C-1F94-441F-90B5-38CA267089D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6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816C-1F94-441F-90B5-38CA267089D4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43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816C-1F94-441F-90B5-38CA267089D4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977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816C-1F94-441F-90B5-38CA267089D4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44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157"/>
              </a:spcAft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816C-1F94-441F-90B5-38CA267089D4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88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816C-1F94-441F-90B5-38CA267089D4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534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816C-1F94-441F-90B5-38CA267089D4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212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816C-1F94-441F-90B5-38CA267089D4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091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816C-1F94-441F-90B5-38CA267089D4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485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157"/>
              </a:spcAft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816C-1F94-441F-90B5-38CA267089D4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622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816C-1F94-441F-90B5-38CA267089D4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124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01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  <a:lvl2pPr marL="742909" indent="-285734" defTabSz="882601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2pPr>
            <a:lvl3pPr marL="1142937" indent="-228587" defTabSz="882601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3pPr>
            <a:lvl4pPr marL="1600111" indent="-228587" defTabSz="882601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4pPr>
            <a:lvl5pPr marL="2057287" indent="-228587" defTabSz="882601"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5pPr>
            <a:lvl6pPr marL="2514461" indent="-228587" defTabSz="882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6pPr>
            <a:lvl7pPr marL="2971635" indent="-228587" defTabSz="882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7pPr>
            <a:lvl8pPr marL="3428811" indent="-228587" defTabSz="882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8pPr>
            <a:lvl9pPr marL="3885985" indent="-228587" defTabSz="88260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4CF5D9C-A924-407D-BC91-95230E7C3B1C}" type="slidenum">
              <a:rPr lang="en-US" altLang="en-US" smtClean="0">
                <a:solidFill>
                  <a:prstClr val="black"/>
                </a:solidFill>
                <a:latin typeface="Times New Roman" panose="02020603050405020304" pitchFamily="18" charset="0"/>
              </a:rPr>
              <a:pPr/>
              <a:t>27</a:t>
            </a:fld>
            <a:endParaRPr lang="en-US" altLang="en-US" smtClean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143002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053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3384" indent="-282560" defTabSz="89053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0237" indent="-225413" defTabSz="89053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82651" indent="-225413" defTabSz="89053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33476" indent="-225413" defTabSz="89053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90650" indent="-225413" defTabSz="890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47825" indent="-225413" defTabSz="890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05000" indent="-225413" defTabSz="890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2174" indent="-225413" defTabSz="89053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E13D09-4FD3-4D71-A30A-82CC14C34676}" type="slidenum">
              <a:rPr lang="en-US" altLang="en-US" smtClean="0">
                <a:solidFill>
                  <a:prstClr val="black"/>
                </a:solidFill>
                <a:latin typeface="Century Gothic" panose="020B0502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 smtClean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37324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816C-1F94-441F-90B5-38CA267089D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89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816C-1F94-441F-90B5-38CA267089D4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52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816C-1F94-441F-90B5-38CA267089D4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16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816C-1F94-441F-90B5-38CA267089D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28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816C-1F94-441F-90B5-38CA267089D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93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816C-1F94-441F-90B5-38CA267089D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73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157"/>
              </a:spcAft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D816C-1F94-441F-90B5-38CA267089D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01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4912-5032-3D43-B25B-1E34F953E1E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BB4B-6962-014A-B091-7376295E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74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4912-5032-3D43-B25B-1E34F953E1E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BB4B-6962-014A-B091-7376295E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4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4912-5032-3D43-B25B-1E34F953E1E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BB4B-6962-014A-B091-7376295E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49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>
                <a:solidFill>
                  <a:prstClr val="white"/>
                </a:solidFill>
              </a:rPr>
              <a:pPr/>
              <a:t>7/10/2018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41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>
                <a:solidFill>
                  <a:prstClr val="white"/>
                </a:solidFill>
              </a:rPr>
              <a:pPr/>
              <a:t>7/10/2018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03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>
                <a:solidFill>
                  <a:prstClr val="white"/>
                </a:solidFill>
              </a:rPr>
              <a:pPr/>
              <a:t>7/10/2018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128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>
                <a:solidFill>
                  <a:prstClr val="white"/>
                </a:solidFill>
              </a:rPr>
              <a:pPr/>
              <a:t>7/10/2018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56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>
                <a:solidFill>
                  <a:prstClr val="white"/>
                </a:solidFill>
              </a:rPr>
              <a:pPr/>
              <a:t>7/10/2018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676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>
                <a:solidFill>
                  <a:prstClr val="white"/>
                </a:solidFill>
              </a:rPr>
              <a:pPr/>
              <a:t>7/10/2018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589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>
                <a:solidFill>
                  <a:prstClr val="white"/>
                </a:solidFill>
              </a:rPr>
              <a:pPr/>
              <a:t>7/10/2018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88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>
                <a:solidFill>
                  <a:prstClr val="white"/>
                </a:solidFill>
              </a:rPr>
              <a:pPr/>
              <a:t>7/10/2018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22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4912-5032-3D43-B25B-1E34F953E1E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BB4B-6962-014A-B091-7376295E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28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18C79C5D-2A6F-F04D-97DA-BEF2467B64E4}" type="datetimeFigureOut">
              <a:rPr lang="en-US" smtClean="0">
                <a:solidFill>
                  <a:prstClr val="white"/>
                </a:solidFill>
              </a:rPr>
              <a:pPr/>
              <a:t>7/10/2018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61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>
                <a:solidFill>
                  <a:prstClr val="white"/>
                </a:solidFill>
              </a:rPr>
              <a:pPr/>
              <a:t>7/10/2018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823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>
                <a:solidFill>
                  <a:prstClr val="white"/>
                </a:solidFill>
              </a:rPr>
              <a:pPr/>
              <a:t>7/10/2018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24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>
                <a:solidFill>
                  <a:prstClr val="white"/>
                </a:solidFill>
              </a:rPr>
              <a:pPr/>
              <a:t>7/10/2018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25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>
                <a:solidFill>
                  <a:prstClr val="white"/>
                </a:solidFill>
              </a:rPr>
              <a:pPr/>
              <a:t>7/10/2018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85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>
                <a:solidFill>
                  <a:prstClr val="white"/>
                </a:solidFill>
              </a:rPr>
              <a:pPr/>
              <a:t>7/10/2018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900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C7D46-8D0C-4A81-B3B5-E60141D83433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F83D5-7CF1-429D-BE6E-AAAA0DDC36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919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20B-3203-4A5E-AB7E-8E46E03D05AD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4B09-315F-472D-A4F9-828C0AF10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0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20B-3203-4A5E-AB7E-8E46E03D05AD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4B09-315F-472D-A4F9-828C0AF10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00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20B-3203-4A5E-AB7E-8E46E03D05AD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4B09-315F-472D-A4F9-828C0AF10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4912-5032-3D43-B25B-1E34F953E1E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BB4B-6962-014A-B091-7376295E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216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20B-3203-4A5E-AB7E-8E46E03D05AD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4B09-315F-472D-A4F9-828C0AF10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00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20B-3203-4A5E-AB7E-8E46E03D05AD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4B09-315F-472D-A4F9-828C0AF10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00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20B-3203-4A5E-AB7E-8E46E03D05AD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4B09-315F-472D-A4F9-828C0AF10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0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20B-3203-4A5E-AB7E-8E46E03D05AD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4B09-315F-472D-A4F9-828C0AF10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0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20B-3203-4A5E-AB7E-8E46E03D05AD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4B09-315F-472D-A4F9-828C0AF10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00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20B-3203-4A5E-AB7E-8E46E03D05AD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4B09-315F-472D-A4F9-828C0AF10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00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20B-3203-4A5E-AB7E-8E46E03D05AD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4B09-315F-472D-A4F9-828C0AF10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0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20B-3203-4A5E-AB7E-8E46E03D05AD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4B09-315F-472D-A4F9-828C0AF10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00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20B-3203-4A5E-AB7E-8E46E03D05AD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4B09-315F-472D-A4F9-828C0AF10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0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20B-3203-4A5E-AB7E-8E46E03D05AD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4B09-315F-472D-A4F9-828C0AF10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4912-5032-3D43-B25B-1E34F953E1E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BB4B-6962-014A-B091-7376295E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413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20B-3203-4A5E-AB7E-8E46E03D05AD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4B09-315F-472D-A4F9-828C0AF10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00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20B-3203-4A5E-AB7E-8E46E03D05AD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4B09-315F-472D-A4F9-828C0AF10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00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20B-3203-4A5E-AB7E-8E46E03D05AD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4B09-315F-472D-A4F9-828C0AF10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00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20B-3203-4A5E-AB7E-8E46E03D05AD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4B09-315F-472D-A4F9-828C0AF10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00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20B-3203-4A5E-AB7E-8E46E03D05AD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4B09-315F-472D-A4F9-828C0AF10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00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20B-3203-4A5E-AB7E-8E46E03D05AD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4B09-315F-472D-A4F9-828C0AF10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00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20B-3203-4A5E-AB7E-8E46E03D05AD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4B09-315F-472D-A4F9-828C0AF10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00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20B-3203-4A5E-AB7E-8E46E03D05AD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4B09-315F-472D-A4F9-828C0AF10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00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20B-3203-4A5E-AB7E-8E46E03D05AD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4B09-315F-472D-A4F9-828C0AF10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00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20B-3203-4A5E-AB7E-8E46E03D05AD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4B09-315F-472D-A4F9-828C0AF10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4912-5032-3D43-B25B-1E34F953E1E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BB4B-6962-014A-B091-7376295E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7967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E920B-3203-4A5E-AB7E-8E46E03D05AD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E4B09-315F-472D-A4F9-828C0AF10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9100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E6206-F9B3-4B9D-AAFB-49B4098B7F9F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5D3D2-CD2C-41E6-8D1E-BF0B237AD7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42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C7D46-8D0C-4A81-B3B5-E60141D83433}" type="datetime1">
              <a:rPr lang="en-US">
                <a:solidFill>
                  <a:srgbClr val="000000"/>
                </a:solidFill>
              </a:rPr>
              <a:pPr>
                <a:defRPr/>
              </a:pPr>
              <a:t>7/10/2018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F83D5-7CF1-429D-BE6E-AAAA0DDC36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919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4912-5032-3D43-B25B-1E34F953E1E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BB4B-6962-014A-B091-7376295E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8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4912-5032-3D43-B25B-1E34F953E1E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BB4B-6962-014A-B091-7376295E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4912-5032-3D43-B25B-1E34F953E1E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BB4B-6962-014A-B091-7376295E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2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4912-5032-3D43-B25B-1E34F953E1E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BB4B-6962-014A-B091-7376295E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75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4912-5032-3D43-B25B-1E34F953E1E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2BB4B-6962-014A-B091-7376295E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83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3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4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5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6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7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38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theme" Target="../theme/theme29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9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F4912-5032-3D43-B25B-1E34F953E1EF}" type="datetimeFigureOut">
              <a:rPr lang="en-US" smtClean="0"/>
              <a:t>7/10/2018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2BB4B-6962-014A-B091-7376295E4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4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smtClean="0">
                <a:solidFill>
                  <a:prstClr val="white"/>
                </a:solidFill>
              </a:rPr>
              <a:pPr/>
              <a:t>7/10/2018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00C6BB"/>
                </a:solidFill>
              </a:rPr>
              <a:pPr/>
              <a:t>‹#›</a:t>
            </a:fld>
            <a:endParaRPr lang="en-US" dirty="0">
              <a:solidFill>
                <a:srgbClr val="00C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21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8AF9CF-1D9A-4BCE-8BD3-962D8E9CF3A9}" type="datetime1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7/10/2018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Century Gothic" pitchFamily="34" charset="0"/>
                <a:ea typeface="+mn-ea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F67CEDD-AECF-47F9-BB56-ECD3B70AD933}" type="slidenum">
              <a:rPr lang="en-US">
                <a:solidFill>
                  <a:srgbClr val="000000"/>
                </a:solidFill>
                <a:latin typeface="Century Gothic" pitchFamily="-105" charset="0"/>
                <a:ea typeface="ＭＳ Ｐゴシック" pitchFamily="-105" charset="-128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emf"/><Relationship Id="rId4" Type="http://schemas.openxmlformats.org/officeDocument/2006/relationships/oleObject" Target="file:///\\dtsfs4.dts.usc.edu\FSC_V8\DATA\TheTeam\Data_Requests\MP_Requests\Blue_Ribbon_Commission%20Hearing_7_11_18\Results\Blue_Ribbon_Results_v1.xlsx!DOF%20Projections!R25C17:R34C1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7.emf"/><Relationship Id="rId4" Type="http://schemas.openxmlformats.org/officeDocument/2006/relationships/oleObject" Target="file:///\\dtsfs4.dts.usc.edu\FSC_V8\DATA\TheTeam\Data_Requests\MP_Requests\Blue_Ribbon_Commission%20Hearing_7_11_18\Results\Blue_Ribbon_Results_v1.xlsx!100Poverty_Under5_Char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8.emf"/><Relationship Id="rId4" Type="http://schemas.openxmlformats.org/officeDocument/2006/relationships/oleObject" Target="file:///\\dtsfs4.dts.usc.edu\FSC_V8\DATA\TheTeam\Data_Requests\MP_Requests\Blue_Ribbon_Commission%20Hearing_7_11_18\Results\Blue_Ribbon_Results_v1.xlsx!200Poverty_Under5_Char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emf"/><Relationship Id="rId4" Type="http://schemas.openxmlformats.org/officeDocument/2006/relationships/oleObject" Target="file:///\\dtsfs4.dts.usc.edu\FSC_V8\DATA\TheTeam\Data_Requests\MP_Requests\Blue_Ribbon_Commission%20Hearing_7_11_18\Results\Blue_Ribbon_Results_v1.xlsx!MHIncome_Char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emf"/><Relationship Id="rId4" Type="http://schemas.openxmlformats.org/officeDocument/2006/relationships/oleObject" Target="file:///\\dtsfs4.dts.usc.edu\FSC_V8\DATA\TheTeam\Data_Requests\MP_Requests\Blue_Ribbon_Commission%20Hearing_7_11_18\Results\Blue_Ribbon_Results_v1.xlsx!MHIncome_Under5_Char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emf"/><Relationship Id="rId4" Type="http://schemas.openxmlformats.org/officeDocument/2006/relationships/oleObject" Target="file:///\\dtsfs4.dts.usc.edu\FSC_V8\DATA\TheTeam\Data_Requests\MP_Requests\Blue_Ribbon_Commission%20Hearing_7_11_18\Results\Blue_Ribbon_Results_v1.xlsx!Chart%20Homeownership_by_HH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3.emf"/><Relationship Id="rId4" Type="http://schemas.openxmlformats.org/officeDocument/2006/relationships/oleObject" Target="file:///\\dtsfs4.dts.usc.edu\FSC_V8\DATA\TheTeam\Data_Requests\MP_Requests\Blue_Ribbon_Commission%20Hearing_7_11_18\Results\Blue_Ribbon_Results_v1.xlsx!Rent_Burden_Char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8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4.emf"/><Relationship Id="rId4" Type="http://schemas.openxmlformats.org/officeDocument/2006/relationships/oleObject" Target="file:///\\dtsfs4.dts.usc.edu\FSC_V8\DATA\TheTeam\Data_Requests\MP_Requests\Blue_Ribbon_Commission%20Hearing_7_11_18\Results\Blue_Ribbon_Results_v1.xlsx!Bachelors_Chart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28.emf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file:///\\dtsfs4.dts.usc.edu\FSC_V8\DATA\TheTeam\Data_Requests\MP_Requests\Blue_Ribbon_Commission%20Hearing_7_11_18\Results\Blue_Ribbon_Results_v1.xlsx!Raceeth_Under5_Stat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file:///\\dtsfs4.dts.usc.edu\FSC_V8\DATA\TheTeam\Data_Requests\MP_Requests\Blue_Ribbon_Commission%20Hearing_7_11_18\Results\Blue_Ribbon_Results_v1.xlsx!Raceeth_Under5_Count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0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file:///\\dtsfs4.dts.usc.edu\FSC_V8\DATA\TheTeam\Data_Requests\MP_Requests\Blue_Ribbon_Commission%20Hearing_7_11_18\Results\Blue_Ribbon_Results_v1.xlsx!Raceeth_Under5_Count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file:///\\dtsfs4.dts.usc.edu\FSC_V8\DATA\TheTeam\Data_Requests\MP_Requests\Blue_Ribbon_Commission%20Hearing_7_11_18\Results\Blue_Ribbon_Results_v1.xlsx!Nativity_Parent_CT&amp;ST_Char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oleObject" Target="file:///\\dtsfs4.dts.usc.edu\FSC_V8\DATA\TheTeam\Data_Requests\MP_Requests\Blue_Ribbon_Commission%20Hearing_7_11_18\Results\Blue_Ribbon_Results_v1.xlsx!PAR_NATIV_STATUS_CT_Char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oleObject" Target="file:///\\dtsfs4.dts.usc.edu\FSC_V8\DATA\TheTeam\Data_Requests\MP_Requests\Blue_Ribbon_Commission%20Hearing_7_11_18\Results\Blue_Ribbon_Results_v1.xlsx!Nativity_Under5_CT&amp;ST_Chart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2398" y="5527215"/>
            <a:ext cx="6400800" cy="388555"/>
          </a:xfrm>
        </p:spPr>
        <p:txBody>
          <a:bodyPr>
            <a:noAutofit/>
          </a:bodyPr>
          <a:lstStyle/>
          <a:p>
            <a:r>
              <a:rPr lang="en-US" sz="3600" b="1" baseline="30000" dirty="0" smtClean="0">
                <a:solidFill>
                  <a:schemeClr val="tx1"/>
                </a:solidFill>
                <a:latin typeface="Gotham Bold"/>
                <a:cs typeface="Gotham Bold"/>
              </a:rPr>
              <a:t>Wednesday</a:t>
            </a:r>
            <a:r>
              <a:rPr lang="en-US" sz="3600" b="1" baseline="30000" smtClean="0">
                <a:solidFill>
                  <a:schemeClr val="tx1"/>
                </a:solidFill>
                <a:latin typeface="Gotham Bold"/>
                <a:cs typeface="Gotham Bold"/>
              </a:rPr>
              <a:t>,</a:t>
            </a:r>
            <a:r>
              <a:rPr lang="en-US" sz="3600" b="1" smtClean="0">
                <a:solidFill>
                  <a:schemeClr val="tx1"/>
                </a:solidFill>
                <a:latin typeface="Gotham Bold"/>
                <a:cs typeface="Gotham Bold"/>
              </a:rPr>
              <a:t> </a:t>
            </a:r>
            <a:r>
              <a:rPr lang="en-US" sz="3600" b="1" baseline="30000" smtClean="0">
                <a:solidFill>
                  <a:schemeClr val="tx1"/>
                </a:solidFill>
                <a:latin typeface="Gotham Bold"/>
                <a:cs typeface="Gotham Bold"/>
              </a:rPr>
              <a:t>July 11, </a:t>
            </a:r>
            <a:r>
              <a:rPr lang="en-US" sz="3600" b="1" baseline="30000" dirty="0">
                <a:solidFill>
                  <a:schemeClr val="tx1"/>
                </a:solidFill>
                <a:latin typeface="Gotham Bold"/>
                <a:cs typeface="Gotham Bold"/>
              </a:rPr>
              <a:t>2018</a:t>
            </a:r>
          </a:p>
          <a:p>
            <a:endParaRPr lang="en-US" sz="3600" b="1" baseline="30000" dirty="0">
              <a:solidFill>
                <a:schemeClr val="tx1"/>
              </a:solidFill>
              <a:latin typeface="Gotham Bold"/>
              <a:cs typeface="Gotham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8" y="865572"/>
            <a:ext cx="8461990" cy="441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4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56347" y="840442"/>
            <a:ext cx="8431306" cy="154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408110" y="330653"/>
            <a:ext cx="32640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800000"/>
                </a:solidFill>
                <a:latin typeface="Arial"/>
              </a:rPr>
              <a:t>The Next California</a:t>
            </a:r>
            <a:endParaRPr lang="en-US" altLang="en-US" sz="2800" dirty="0">
              <a:solidFill>
                <a:srgbClr val="800000"/>
              </a:solidFill>
              <a:latin typeface="Arial"/>
            </a:endParaRP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 bwMode="auto">
          <a:xfrm>
            <a:off x="5607424" y="6402762"/>
            <a:ext cx="3328147" cy="35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59" dirty="0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t>USC PERE| February 2018| </a:t>
            </a:r>
            <a:fld id="{3C5D47CA-0D9E-4772-B1D9-D570D9F31913}" type="slidenum">
              <a:rPr lang="en-US" altLang="en-US" sz="1359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US" altLang="en-US" sz="1359" dirty="0">
              <a:solidFill>
                <a:srgbClr val="898989"/>
              </a:solidFill>
              <a:ea typeface="ＭＳ Ｐゴシック" pitchFamily="-105" charset="-128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347" y="988359"/>
            <a:ext cx="8431306" cy="2063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135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Franklin Gothic Book" panose="020B0503020102020204" pitchFamily="34" charset="0"/>
                <a:ea typeface="ＭＳ Ｐゴシック" pitchFamily="-105" charset="-128"/>
              </a:rPr>
              <a:t>This generation of children is very diverse.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135" b="1" dirty="0">
              <a:solidFill>
                <a:srgbClr val="800000"/>
              </a:solidFill>
              <a:latin typeface="Franklin Gothic Book" panose="020B0503020102020204" pitchFamily="34" charset="0"/>
              <a:ea typeface="ＭＳ Ｐゴシック" pitchFamily="-105" charset="-128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135" b="1" dirty="0" smtClean="0">
                <a:solidFill>
                  <a:srgbClr val="800000"/>
                </a:solidFill>
                <a:latin typeface="Franklin Gothic Book" panose="020B0503020102020204" pitchFamily="34" charset="0"/>
                <a:ea typeface="ＭＳ Ｐゴシック" pitchFamily="-105" charset="-128"/>
              </a:rPr>
              <a:t>Growth in the next generation will occur in Central California.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135" dirty="0" smtClean="0">
              <a:solidFill>
                <a:srgbClr val="000000"/>
              </a:solidFill>
              <a:latin typeface="Franklin Gothic Book" panose="020B0503020102020204" pitchFamily="34" charset="0"/>
              <a:ea typeface="ＭＳ Ｐゴシック" pitchFamily="-105" charset="-128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135" dirty="0" smtClean="0">
              <a:solidFill>
                <a:srgbClr val="000000"/>
              </a:solidFill>
              <a:latin typeface="Franklin Gothic Book" panose="020B0503020102020204" pitchFamily="34" charset="0"/>
              <a:ea typeface="ＭＳ Ｐゴシック" pitchFamily="-105" charset="-128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135" dirty="0">
              <a:solidFill>
                <a:srgbClr val="000000"/>
              </a:solidFill>
              <a:latin typeface="Franklin Gothic Book" panose="020B0503020102020204" pitchFamily="34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951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0" y="4572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2060"/>
                </a:solidFill>
                <a:latin typeface="Century Gothic" pitchFamily="-105" charset="0"/>
                <a:ea typeface="ＭＳ Ｐゴシック" pitchFamily="-105" charset="-128"/>
              </a:rPr>
              <a:t>2010</a:t>
            </a:r>
            <a:endParaRPr lang="en-US" sz="4000" dirty="0">
              <a:solidFill>
                <a:srgbClr val="00206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70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0" y="4572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2060"/>
                </a:solidFill>
                <a:latin typeface="Century Gothic" pitchFamily="-105" charset="0"/>
                <a:ea typeface="ＭＳ Ｐゴシック" pitchFamily="-105" charset="-128"/>
              </a:rPr>
              <a:t>2018</a:t>
            </a:r>
            <a:endParaRPr lang="en-US" sz="4000" dirty="0">
              <a:solidFill>
                <a:srgbClr val="00206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708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0" y="4572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2060"/>
                </a:solidFill>
                <a:latin typeface="Century Gothic" pitchFamily="-105" charset="0"/>
                <a:ea typeface="ＭＳ Ｐゴシック" pitchFamily="-105" charset="-128"/>
              </a:rPr>
              <a:t>2040</a:t>
            </a:r>
            <a:endParaRPr lang="en-US" sz="4000" dirty="0">
              <a:solidFill>
                <a:srgbClr val="002060"/>
              </a:solidFill>
              <a:latin typeface="Century Gothic" pitchFamily="-105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39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/>
        </p:nvSpPr>
        <p:spPr bwMode="auto">
          <a:xfrm>
            <a:off x="5638800" y="6492875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t>USC PERE| April 2018 | </a:t>
            </a:r>
            <a:fld id="{B9FECAAC-86CE-48FA-BA0D-104C3D5799D7}" type="slidenum">
              <a:rPr lang="en-US" altLang="en-US" sz="1400" smtClean="0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en-US" altLang="en-US" sz="1400" dirty="0">
              <a:solidFill>
                <a:srgbClr val="898989"/>
              </a:solidFill>
              <a:ea typeface="ＭＳ Ｐゴシック" pitchFamily="-105" charset="-128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28600" y="762000"/>
            <a:ext cx="86868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87325" y="152400"/>
            <a:ext cx="78624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600" cap="all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are our state’s FUTURE children?</a:t>
            </a:r>
            <a:endParaRPr lang="en-US" altLang="en-US" sz="2600" cap="all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0840" y="939225"/>
            <a:ext cx="79025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ea typeface="ＭＳ Ｐゴシック" pitchFamily="-105" charset="-128"/>
              </a:rPr>
              <a:t>Growth rates in population five </a:t>
            </a:r>
            <a:r>
              <a:rPr lang="en-US" sz="1600" b="1" dirty="0">
                <a:solidFill>
                  <a:srgbClr val="000000"/>
                </a:solidFill>
                <a:ea typeface="ＭＳ Ｐゴシック" pitchFamily="-105" charset="-128"/>
              </a:rPr>
              <a:t>and </a:t>
            </a:r>
            <a:r>
              <a:rPr lang="en-US" sz="1600" b="1" dirty="0" smtClean="0">
                <a:solidFill>
                  <a:srgbClr val="000000"/>
                </a:solidFill>
                <a:ea typeface="ＭＳ Ｐゴシック" pitchFamily="-105" charset="-128"/>
              </a:rPr>
              <a:t>under, according to CA </a:t>
            </a:r>
            <a:r>
              <a:rPr lang="en-US" sz="1600" b="1" dirty="0">
                <a:solidFill>
                  <a:srgbClr val="000000"/>
                </a:solidFill>
                <a:ea typeface="ＭＳ Ｐゴシック" pitchFamily="-105" charset="-128"/>
              </a:rPr>
              <a:t>DOF, 2010-2040</a:t>
            </a:r>
            <a:r>
              <a:rPr lang="en-US" sz="1600" dirty="0">
                <a:solidFill>
                  <a:srgbClr val="000000"/>
                </a:solidFill>
                <a:ea typeface="ＭＳ Ｐゴシック" pitchFamily="-105" charset="-128"/>
              </a:rPr>
              <a:t>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2286000" y="1828800"/>
          <a:ext cx="4572000" cy="3787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Worksheet" r:id="rId4" imgW="3146903" imgH="2605952" progId="Excel.Sheet.12">
                  <p:link updateAutomatic="1"/>
                </p:oleObj>
              </mc:Choice>
              <mc:Fallback>
                <p:oleObj name="Worksheet" r:id="rId4" imgW="3146903" imgH="260595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1828800"/>
                        <a:ext cx="4572000" cy="3787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649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56347" y="840442"/>
            <a:ext cx="8431306" cy="154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408110" y="330653"/>
            <a:ext cx="32640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800000"/>
                </a:solidFill>
                <a:latin typeface="Arial"/>
              </a:rPr>
              <a:t>The Next California</a:t>
            </a:r>
            <a:endParaRPr lang="en-US" altLang="en-US" sz="2800" dirty="0">
              <a:solidFill>
                <a:srgbClr val="800000"/>
              </a:solidFill>
              <a:latin typeface="Arial"/>
            </a:endParaRP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 bwMode="auto">
          <a:xfrm>
            <a:off x="5607424" y="6402762"/>
            <a:ext cx="3328147" cy="35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59" dirty="0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t>USC PERE| February 2018| </a:t>
            </a:r>
            <a:fld id="{3C5D47CA-0D9E-4772-B1D9-D570D9F31913}" type="slidenum">
              <a:rPr lang="en-US" altLang="en-US" sz="1359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en-US" altLang="en-US" sz="1359" dirty="0">
              <a:solidFill>
                <a:srgbClr val="898989"/>
              </a:solidFill>
              <a:ea typeface="ＭＳ Ｐゴシック" pitchFamily="-105" charset="-128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347" y="988359"/>
            <a:ext cx="8431306" cy="3049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135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Franklin Gothic Book" panose="020B0503020102020204" pitchFamily="34" charset="0"/>
                <a:ea typeface="ＭＳ Ｐゴシック" pitchFamily="-105" charset="-128"/>
              </a:rPr>
              <a:t>This generation of children is very diverse.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135" b="1" dirty="0">
              <a:solidFill>
                <a:srgbClr val="800000"/>
              </a:solidFill>
              <a:latin typeface="Franklin Gothic Book" panose="020B0503020102020204" pitchFamily="34" charset="0"/>
              <a:ea typeface="ＭＳ Ｐゴシック" pitchFamily="-105" charset="-128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135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Franklin Gothic Book" panose="020B0503020102020204" pitchFamily="34" charset="0"/>
                <a:ea typeface="ＭＳ Ｐゴシック" pitchFamily="-105" charset="-128"/>
              </a:rPr>
              <a:t>Growth in the next generation will occur in Central California.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135" b="1" dirty="0">
              <a:solidFill>
                <a:srgbClr val="800000"/>
              </a:solidFill>
              <a:latin typeface="Franklin Gothic Book" panose="020B0503020102020204" pitchFamily="34" charset="0"/>
              <a:ea typeface="ＭＳ Ｐゴシック" pitchFamily="-105" charset="-128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135" b="1" dirty="0" smtClean="0">
                <a:solidFill>
                  <a:srgbClr val="800000"/>
                </a:solidFill>
                <a:latin typeface="Franklin Gothic Book" panose="020B0503020102020204" pitchFamily="34" charset="0"/>
                <a:ea typeface="ＭＳ Ｐゴシック" pitchFamily="-105" charset="-128"/>
              </a:rPr>
              <a:t>The next generation faces significant stress, particularly in Central California.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135" dirty="0" smtClean="0">
              <a:solidFill>
                <a:srgbClr val="000000"/>
              </a:solidFill>
              <a:latin typeface="Franklin Gothic Book" panose="020B0503020102020204" pitchFamily="34" charset="0"/>
              <a:ea typeface="ＭＳ Ｐゴシック" pitchFamily="-105" charset="-128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135" dirty="0" smtClean="0">
              <a:solidFill>
                <a:srgbClr val="000000"/>
              </a:solidFill>
              <a:latin typeface="Franklin Gothic Book" panose="020B0503020102020204" pitchFamily="34" charset="0"/>
              <a:ea typeface="ＭＳ Ｐゴシック" pitchFamily="-105" charset="-128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135" dirty="0">
              <a:solidFill>
                <a:srgbClr val="000000"/>
              </a:solidFill>
              <a:latin typeface="Franklin Gothic Book" panose="020B0503020102020204" pitchFamily="34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80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88913" y="236538"/>
          <a:ext cx="8767762" cy="638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Worksheet" r:id="rId4" imgW="8767340" imgH="6388048" progId="Excel.Sheet.12">
                  <p:link updateAutomatic="1"/>
                </p:oleObj>
              </mc:Choice>
              <mc:Fallback>
                <p:oleObj name="Worksheet" r:id="rId4" imgW="8767340" imgH="638804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913" y="236538"/>
                        <a:ext cx="8767762" cy="638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12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88913" y="236538"/>
          <a:ext cx="8767762" cy="638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Worksheet" r:id="rId4" imgW="8767340" imgH="6388048" progId="Excel.Sheet.12">
                  <p:link updateAutomatic="1"/>
                </p:oleObj>
              </mc:Choice>
              <mc:Fallback>
                <p:oleObj name="Worksheet" r:id="rId4" imgW="8767340" imgH="638804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913" y="236538"/>
                        <a:ext cx="8767762" cy="638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45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8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0" y="5715000"/>
            <a:ext cx="6858000" cy="990600"/>
          </a:xfrm>
          <a:prstGeom prst="rect">
            <a:avLst/>
          </a:prstGeom>
          <a:solidFill>
            <a:srgbClr val="DDDDDD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0" y="5715000"/>
            <a:ext cx="2057400" cy="9906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Century Gothic" pitchFamily="34" charset="0"/>
              </a:rPr>
              <a:t>07.11.2018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  <a:latin typeface="Century Gothic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0" y="4746363"/>
            <a:ext cx="6781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800000"/>
                </a:solidFill>
                <a:latin typeface="Arial" panose="020B0604020202020204" pitchFamily="34" charset="0"/>
                <a:ea typeface="ＭＳ Ｐゴシック" pitchFamily="-105" charset="-128"/>
                <a:cs typeface="Arial" panose="020B0604020202020204" pitchFamily="34" charset="0"/>
              </a:rPr>
              <a:t>Assembly Blue Ribbon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srgbClr val="800000"/>
                </a:solidFill>
                <a:latin typeface="Arial" panose="020B0604020202020204" pitchFamily="34" charset="0"/>
                <a:ea typeface="ＭＳ Ｐゴシック" pitchFamily="-105" charset="-128"/>
                <a:cs typeface="Arial" panose="020B0604020202020204" pitchFamily="34" charset="0"/>
              </a:rPr>
              <a:t>Commission On Childhood Education</a:t>
            </a:r>
            <a:endParaRPr lang="en-US" altLang="en-US" sz="3000" b="1" dirty="0">
              <a:solidFill>
                <a:srgbClr val="404040"/>
              </a:solidFill>
              <a:latin typeface="Arial" panose="020B0604020202020204" pitchFamily="34" charset="0"/>
              <a:ea typeface="ＭＳ Ｐゴシック" pitchFamily="-105" charset="-128"/>
              <a:cs typeface="Arial" panose="020B0604020202020204" pitchFamily="34" charset="0"/>
            </a:endParaRPr>
          </a:p>
        </p:txBody>
      </p:sp>
      <p:pic>
        <p:nvPicPr>
          <p:cNvPr id="307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4158141"/>
            <a:ext cx="2105025" cy="155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847484"/>
            <a:ext cx="5115650" cy="34104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838200"/>
            <a:ext cx="3000375" cy="3429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90E04E2-0BCC-4600-88D8-1691302B3072}"/>
              </a:ext>
            </a:extLst>
          </p:cNvPr>
          <p:cNvSpPr/>
          <p:nvPr/>
        </p:nvSpPr>
        <p:spPr>
          <a:xfrm>
            <a:off x="2286000" y="5715000"/>
            <a:ext cx="67818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sz="2400" dirty="0">
                <a:solidFill>
                  <a:srgbClr val="000000"/>
                </a:solidFill>
                <a:ea typeface="ＭＳ Ｐゴシック" pitchFamily="34" charset="-128"/>
              </a:rPr>
              <a:t>MANUEL PASTOR</a:t>
            </a:r>
            <a:r>
              <a:rPr lang="en-US" sz="2000" dirty="0">
                <a:solidFill>
                  <a:srgbClr val="000000"/>
                </a:solidFill>
                <a:ea typeface="ＭＳ Ｐゴシック" pitchFamily="34" charset="-128"/>
              </a:rPr>
              <a:t>                      </a:t>
            </a:r>
            <a:r>
              <a:rPr lang="en-US" sz="2000" dirty="0">
                <a:solidFill>
                  <a:srgbClr val="0099FF"/>
                </a:solidFill>
                <a:ea typeface="ＭＳ Ｐゴシック" pitchFamily="34" charset="-128"/>
              </a:rPr>
              <a:t>@Prof_MPastor 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893593"/>
            <a:ext cx="633412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3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92088" y="238125"/>
          <a:ext cx="8763000" cy="638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Worksheet" r:id="rId4" imgW="8763072" imgH="6385393" progId="Excel.Sheet.12">
                  <p:link updateAutomatic="1"/>
                </p:oleObj>
              </mc:Choice>
              <mc:Fallback>
                <p:oleObj name="Worksheet" r:id="rId4" imgW="8763072" imgH="638539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088" y="238125"/>
                        <a:ext cx="8763000" cy="638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/>
        </p:nvSpPr>
        <p:spPr bwMode="auto">
          <a:xfrm>
            <a:off x="5638800" y="6492875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t>USC PERE| April 2018 | </a:t>
            </a:r>
            <a:fld id="{C04F3D47-E289-4C4B-9ECD-F6061DF9A30C}" type="slidenum">
              <a:rPr lang="en-US" altLang="en-US" sz="1400" smtClean="0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en-US" altLang="en-US" sz="1400" dirty="0">
              <a:solidFill>
                <a:srgbClr val="898989"/>
              </a:solidFill>
              <a:ea typeface="ＭＳ Ｐゴシック" pitchFamily="-105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13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92088" y="238125"/>
          <a:ext cx="8763000" cy="638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Worksheet" r:id="rId4" imgW="8763072" imgH="6385393" progId="Excel.Sheet.12">
                  <p:link updateAutomatic="1"/>
                </p:oleObj>
              </mc:Choice>
              <mc:Fallback>
                <p:oleObj name="Worksheet" r:id="rId4" imgW="8763072" imgH="638539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088" y="238125"/>
                        <a:ext cx="8763000" cy="6384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/>
        </p:nvSpPr>
        <p:spPr bwMode="auto">
          <a:xfrm>
            <a:off x="5638800" y="6492875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t>USC PERE| April 2018 | </a:t>
            </a:r>
            <a:fld id="{C04F3D47-E289-4C4B-9ECD-F6061DF9A30C}" type="slidenum">
              <a:rPr lang="en-US" altLang="en-US" sz="1400" smtClean="0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en-US" altLang="en-US" sz="1400" dirty="0">
              <a:solidFill>
                <a:srgbClr val="898989"/>
              </a:solidFill>
              <a:ea typeface="ＭＳ Ｐゴシック" pitchFamily="-105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1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/>
        </p:nvSpPr>
        <p:spPr bwMode="auto">
          <a:xfrm>
            <a:off x="5638800" y="6492875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t>USC PERE| April 2018 | </a:t>
            </a:r>
            <a:fld id="{B9FECAAC-86CE-48FA-BA0D-104C3D5799D7}" type="slidenum">
              <a:rPr lang="en-US" altLang="en-US" sz="1400" smtClean="0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</a:t>
            </a:fld>
            <a:endParaRPr lang="en-US" altLang="en-US" sz="1400" dirty="0">
              <a:solidFill>
                <a:srgbClr val="898989"/>
              </a:solidFill>
              <a:ea typeface="ＭＳ Ｐゴシック" pitchFamily="-105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727491"/>
              </p:ext>
            </p:extLst>
          </p:nvPr>
        </p:nvGraphicFramePr>
        <p:xfrm>
          <a:off x="244475" y="293688"/>
          <a:ext cx="8656638" cy="627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Worksheet" r:id="rId4" imgW="8656188" imgH="6271432" progId="Excel.Sheet.12">
                  <p:link updateAutomatic="1"/>
                </p:oleObj>
              </mc:Choice>
              <mc:Fallback>
                <p:oleObj name="Worksheet" r:id="rId4" imgW="8656188" imgH="627143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475" y="293688"/>
                        <a:ext cx="8656638" cy="6272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865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/>
        </p:nvSpPr>
        <p:spPr bwMode="auto">
          <a:xfrm>
            <a:off x="5638800" y="6492875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t>USC PERE| April 2018 | </a:t>
            </a:r>
            <a:fld id="{B9FECAAC-86CE-48FA-BA0D-104C3D5799D7}" type="slidenum">
              <a:rPr lang="en-US" altLang="en-US" sz="1400" smtClean="0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en-US" altLang="en-US" sz="1400" dirty="0">
              <a:solidFill>
                <a:srgbClr val="898989"/>
              </a:solidFill>
              <a:ea typeface="ＭＳ Ｐゴシック" pitchFamily="-105" charset="-128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286044"/>
              </p:ext>
            </p:extLst>
          </p:nvPr>
        </p:nvGraphicFramePr>
        <p:xfrm>
          <a:off x="188913" y="236538"/>
          <a:ext cx="8767762" cy="638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Worksheet" r:id="rId4" imgW="8767340" imgH="6388048" progId="Excel.Sheet.12">
                  <p:link updateAutomatic="1"/>
                </p:oleObj>
              </mc:Choice>
              <mc:Fallback>
                <p:oleObj name="Worksheet" r:id="rId4" imgW="8767340" imgH="638804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913" y="236538"/>
                        <a:ext cx="8767762" cy="638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6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791819"/>
              </p:ext>
            </p:extLst>
          </p:nvPr>
        </p:nvGraphicFramePr>
        <p:xfrm>
          <a:off x="188913" y="236538"/>
          <a:ext cx="8767762" cy="638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Worksheet" r:id="rId4" imgW="8767340" imgH="6388048" progId="Excel.Sheet.12">
                  <p:link updateAutomatic="1"/>
                </p:oleObj>
              </mc:Choice>
              <mc:Fallback>
                <p:oleObj name="Worksheet" r:id="rId4" imgW="8767340" imgH="638804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913" y="236538"/>
                        <a:ext cx="8767762" cy="638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/>
          <p:cNvSpPr>
            <a:spLocks noGrp="1"/>
          </p:cNvSpPr>
          <p:nvPr/>
        </p:nvSpPr>
        <p:spPr bwMode="auto">
          <a:xfrm>
            <a:off x="5638800" y="6492875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t>USC PERE| April 2018 | </a:t>
            </a:r>
            <a:fld id="{B9FECAAC-86CE-48FA-BA0D-104C3D5799D7}" type="slidenum">
              <a:rPr lang="en-US" altLang="en-US" sz="1400" smtClean="0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24</a:t>
            </a:fld>
            <a:endParaRPr lang="en-US" altLang="en-US" sz="1400" dirty="0">
              <a:solidFill>
                <a:srgbClr val="898989"/>
              </a:solidFill>
              <a:ea typeface="ＭＳ Ｐゴシック" pitchFamily="-105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56347" y="840442"/>
            <a:ext cx="8431306" cy="154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408110" y="330653"/>
            <a:ext cx="32640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800000"/>
                </a:solidFill>
                <a:latin typeface="Arial"/>
              </a:rPr>
              <a:t>The Next California</a:t>
            </a:r>
            <a:endParaRPr lang="en-US" altLang="en-US" sz="2800" dirty="0">
              <a:solidFill>
                <a:srgbClr val="800000"/>
              </a:solidFill>
              <a:latin typeface="Arial"/>
            </a:endParaRP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 bwMode="auto">
          <a:xfrm>
            <a:off x="5607424" y="6402762"/>
            <a:ext cx="3328147" cy="35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59" dirty="0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t>USC PERE| February 2018| </a:t>
            </a:r>
            <a:fld id="{3C5D47CA-0D9E-4772-B1D9-D570D9F31913}" type="slidenum">
              <a:rPr lang="en-US" altLang="en-US" sz="1359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25</a:t>
            </a:fld>
            <a:endParaRPr lang="en-US" altLang="en-US" sz="1359" dirty="0">
              <a:solidFill>
                <a:srgbClr val="898989"/>
              </a:solidFill>
              <a:ea typeface="ＭＳ Ｐゴシック" pitchFamily="-105" charset="-128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347" y="988359"/>
            <a:ext cx="8431306" cy="3706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135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Franklin Gothic Book" panose="020B0503020102020204" pitchFamily="34" charset="0"/>
                <a:ea typeface="ＭＳ Ｐゴシック" pitchFamily="-105" charset="-128"/>
              </a:rPr>
              <a:t>This generation of children is very diverse.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135" b="1" dirty="0">
              <a:solidFill>
                <a:srgbClr val="800000"/>
              </a:solidFill>
              <a:latin typeface="Franklin Gothic Book" panose="020B0503020102020204" pitchFamily="34" charset="0"/>
              <a:ea typeface="ＭＳ Ｐゴシック" pitchFamily="-105" charset="-128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135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Franklin Gothic Book" panose="020B0503020102020204" pitchFamily="34" charset="0"/>
                <a:ea typeface="ＭＳ Ｐゴシック" pitchFamily="-105" charset="-128"/>
              </a:rPr>
              <a:t>Growth in the next generation will occur in Central California.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135" b="1" dirty="0">
              <a:solidFill>
                <a:srgbClr val="800000"/>
              </a:solidFill>
              <a:latin typeface="Franklin Gothic Book" panose="020B0503020102020204" pitchFamily="34" charset="0"/>
              <a:ea typeface="ＭＳ Ｐゴシック" pitchFamily="-105" charset="-128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135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Franklin Gothic Book" panose="020B0503020102020204" pitchFamily="34" charset="0"/>
                <a:ea typeface="ＭＳ Ｐゴシック" pitchFamily="-105" charset="-128"/>
              </a:rPr>
              <a:t>This next generation faces significant stress, particularly in Central California.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135" b="1" dirty="0">
              <a:solidFill>
                <a:srgbClr val="800000"/>
              </a:solidFill>
              <a:latin typeface="Franklin Gothic Book" panose="020B0503020102020204" pitchFamily="34" charset="0"/>
              <a:ea typeface="ＭＳ Ｐゴシック" pitchFamily="-105" charset="-128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135" b="1" dirty="0" smtClean="0">
                <a:solidFill>
                  <a:srgbClr val="800000"/>
                </a:solidFill>
                <a:latin typeface="Franklin Gothic Book" panose="020B0503020102020204" pitchFamily="34" charset="0"/>
                <a:ea typeface="ＭＳ Ｐゴシック" pitchFamily="-105" charset="-128"/>
              </a:rPr>
              <a:t>Equity will be key to making forward progress as a state.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135" dirty="0" smtClean="0">
              <a:solidFill>
                <a:srgbClr val="000000"/>
              </a:solidFill>
              <a:latin typeface="Franklin Gothic Book" panose="020B0503020102020204" pitchFamily="34" charset="0"/>
              <a:ea typeface="ＭＳ Ｐゴシック" pitchFamily="-105" charset="-128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135" dirty="0" smtClean="0">
              <a:solidFill>
                <a:srgbClr val="000000"/>
              </a:solidFill>
              <a:latin typeface="Franklin Gothic Book" panose="020B0503020102020204" pitchFamily="34" charset="0"/>
              <a:ea typeface="ＭＳ Ｐゴシック" pitchFamily="-105" charset="-128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135" dirty="0">
              <a:solidFill>
                <a:srgbClr val="000000"/>
              </a:solidFill>
              <a:latin typeface="Franklin Gothic Book" panose="020B0503020102020204" pitchFamily="34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381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/>
        </p:nvSpPr>
        <p:spPr bwMode="auto">
          <a:xfrm>
            <a:off x="5638800" y="6492875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t>USC PERE| April 2018 | </a:t>
            </a:r>
            <a:fld id="{664DFF8E-2B01-4345-ADA9-AE0C14C73DEC}" type="slidenum">
              <a:rPr lang="en-US" altLang="en-US" sz="1400" smtClean="0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</a:t>
            </a:fld>
            <a:endParaRPr lang="en-US" altLang="en-US" sz="1400" dirty="0">
              <a:solidFill>
                <a:srgbClr val="898989"/>
              </a:solidFill>
              <a:ea typeface="ＭＳ Ｐゴシック" pitchFamily="-105" charset="-128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2600" y="1295400"/>
            <a:ext cx="3352800" cy="2549525"/>
          </a:xfrm>
          <a:prstGeom prst="rect">
            <a:avLst/>
          </a:prstGeom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04800" y="1066800"/>
            <a:ext cx="52578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9pPr>
          </a:lstStyle>
          <a:p>
            <a:pPr marL="0" indent="0" defTabSz="914400" eaLnBrk="1" fontAlgn="base" hangingPunct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 Going Forward:</a:t>
            </a:r>
            <a:endParaRPr lang="en-US" alt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ts val="1200"/>
              </a:spcAft>
              <a:buFont typeface="Wingdings" pitchFamily="-105" charset="2"/>
              <a:buChar char="§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Foster knowledge 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communities</a:t>
            </a:r>
          </a:p>
          <a:p>
            <a:pPr defTabSz="914400" eaLnBrk="1" fontAlgn="base" hangingPunct="1">
              <a:spcBef>
                <a:spcPct val="0"/>
              </a:spcBef>
              <a:spcAft>
                <a:spcPts val="1200"/>
              </a:spcAft>
              <a:buFont typeface="Wingdings" pitchFamily="-105" charset="2"/>
              <a:buChar char="§"/>
            </a:pPr>
            <a:r>
              <a:rPr lang="en-US" altLang="en-US" sz="2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clear and measurable working definitions of </a:t>
            </a:r>
            <a:r>
              <a:rPr lang="en-US" altLang="en-US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</a:p>
          <a:p>
            <a:pPr defTabSz="914400" eaLnBrk="1" fontAlgn="base" hangingPunct="1">
              <a:spcBef>
                <a:spcPct val="0"/>
              </a:spcBef>
              <a:spcAft>
                <a:spcPts val="1200"/>
              </a:spcAft>
              <a:buFont typeface="Wingdings" pitchFamily="-105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 programs and practices with equity principles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ts val="1200"/>
              </a:spcAft>
              <a:buFont typeface="Wingdings" pitchFamily="-105" charset="2"/>
              <a:buChar char="§"/>
            </a:pPr>
            <a:r>
              <a:rPr lang="en-US" altLang="en-US" sz="20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data to understand the cultural and social nuances of the </a:t>
            </a:r>
            <a:r>
              <a:rPr lang="en-US" altLang="en-US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</a:t>
            </a:r>
          </a:p>
          <a:p>
            <a:pPr defTabSz="914400" eaLnBrk="1" fontAlgn="base" hangingPunct="1">
              <a:spcBef>
                <a:spcPct val="0"/>
              </a:spcBef>
              <a:spcAft>
                <a:spcPts val="1200"/>
              </a:spcAft>
              <a:buFont typeface="Wingdings" pitchFamily="-105" charset="2"/>
              <a:buChar char="§"/>
            </a:pP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power among parents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ts val="1200"/>
              </a:spcAft>
              <a:buFont typeface="Wingdings" pitchFamily="-105" charset="2"/>
              <a:buChar char="§"/>
            </a:pPr>
            <a:r>
              <a:rPr lang="en-US" altLang="en-US" sz="20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to bridge the generation gap</a:t>
            </a:r>
          </a:p>
          <a:p>
            <a:pPr defTabSz="914400" eaLnBrk="1" fontAlgn="base" hangingPunct="1">
              <a:spcBef>
                <a:spcPct val="0"/>
              </a:spcBef>
              <a:spcAft>
                <a:spcPts val="1200"/>
              </a:spcAft>
              <a:buFont typeface="Wingdings" pitchFamily="-105" charset="2"/>
              <a:buChar char="§"/>
            </a:pP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408110" y="330653"/>
            <a:ext cx="33618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800000"/>
                </a:solidFill>
                <a:latin typeface="Arial"/>
              </a:rPr>
              <a:t>Equity at the Center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6347" y="840442"/>
            <a:ext cx="8431306" cy="154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17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235075"/>
            <a:ext cx="83883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08110" y="330653"/>
            <a:ext cx="32031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800000"/>
                </a:solidFill>
                <a:latin typeface="Arial"/>
              </a:rPr>
              <a:t>Race at the Center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56347" y="840442"/>
            <a:ext cx="8431306" cy="154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1413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sueatkins1.files.wordpress.com/2010/10/children-play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171575"/>
            <a:ext cx="3363913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hape 12">
            <a:extLst>
              <a:ext uri="{FF2B5EF4-FFF2-40B4-BE49-F238E27FC236}">
                <a16:creationId xmlns="" xmlns:a16="http://schemas.microsoft.com/office/drawing/2014/main" id="{6CB8485E-EBC4-4DD9-86BE-D609FE395F9B}"/>
              </a:ext>
            </a:extLst>
          </p:cNvPr>
          <p:cNvSpPr/>
          <p:nvPr/>
        </p:nvSpPr>
        <p:spPr>
          <a:xfrm>
            <a:off x="300038" y="3441700"/>
            <a:ext cx="4030662" cy="2951163"/>
          </a:xfrm>
          <a:prstGeom prst="swooshArrow">
            <a:avLst>
              <a:gd name="adj1" fmla="val 25000"/>
              <a:gd name="adj2" fmla="val 25000"/>
            </a:avLst>
          </a:prstGeom>
          <a:solidFill>
            <a:srgbClr val="FFC000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4038" name="Group 1"/>
          <p:cNvGrpSpPr>
            <a:grpSpLocks/>
          </p:cNvGrpSpPr>
          <p:nvPr/>
        </p:nvGrpSpPr>
        <p:grpSpPr bwMode="auto">
          <a:xfrm>
            <a:off x="-2439988" y="5465763"/>
            <a:ext cx="10958513" cy="1319212"/>
            <a:chOff x="684213" y="6237288"/>
            <a:chExt cx="10956495" cy="1319343"/>
          </a:xfrm>
        </p:grpSpPr>
        <p:pic>
          <p:nvPicPr>
            <p:cNvPr id="44041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6237288"/>
              <a:ext cx="434975" cy="43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2" name="TextBox 3"/>
            <p:cNvSpPr txBox="1">
              <a:spLocks noChangeArrowheads="1"/>
            </p:cNvSpPr>
            <p:nvPr/>
          </p:nvSpPr>
          <p:spPr bwMode="auto">
            <a:xfrm>
              <a:off x="4569983" y="6848606"/>
              <a:ext cx="7070725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400">
                  <a:solidFill>
                    <a:srgbClr val="0099FF"/>
                  </a:solidFill>
                  <a:latin typeface="Century Gothic" panose="020B0502020202020204" pitchFamily="34" charset="0"/>
                </a:rPr>
                <a:t>@Prof_MPastor</a:t>
              </a:r>
            </a:p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60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4403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6064250"/>
            <a:ext cx="47942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08110" y="330653"/>
            <a:ext cx="22413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800000"/>
                </a:solidFill>
                <a:latin typeface="Arial"/>
              </a:rPr>
              <a:t>For more . . .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56347" y="840442"/>
            <a:ext cx="8431306" cy="154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40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68263"/>
            <a:ext cx="4475163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710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2398" y="5527215"/>
            <a:ext cx="6400800" cy="388555"/>
          </a:xfrm>
        </p:spPr>
        <p:txBody>
          <a:bodyPr>
            <a:noAutofit/>
          </a:bodyPr>
          <a:lstStyle/>
          <a:p>
            <a:r>
              <a:rPr lang="en-US" sz="3600" b="1" baseline="30000" dirty="0" smtClean="0">
                <a:solidFill>
                  <a:schemeClr val="tx1"/>
                </a:solidFill>
                <a:latin typeface="Gotham Bold"/>
                <a:cs typeface="Gotham Bold"/>
              </a:rPr>
              <a:t>Wednesday</a:t>
            </a:r>
            <a:r>
              <a:rPr lang="en-US" sz="3600" b="1" baseline="30000" smtClean="0">
                <a:solidFill>
                  <a:schemeClr val="tx1"/>
                </a:solidFill>
                <a:latin typeface="Gotham Bold"/>
                <a:cs typeface="Gotham Bold"/>
              </a:rPr>
              <a:t>,</a:t>
            </a:r>
            <a:r>
              <a:rPr lang="en-US" sz="3600" b="1" smtClean="0">
                <a:solidFill>
                  <a:schemeClr val="tx1"/>
                </a:solidFill>
                <a:latin typeface="Gotham Bold"/>
                <a:cs typeface="Gotham Bold"/>
              </a:rPr>
              <a:t> </a:t>
            </a:r>
            <a:r>
              <a:rPr lang="en-US" sz="3600" b="1" baseline="30000" smtClean="0">
                <a:solidFill>
                  <a:schemeClr val="tx1"/>
                </a:solidFill>
                <a:latin typeface="Gotham Bold"/>
                <a:cs typeface="Gotham Bold"/>
              </a:rPr>
              <a:t>July 11, </a:t>
            </a:r>
            <a:r>
              <a:rPr lang="en-US" sz="3600" b="1" baseline="30000" dirty="0">
                <a:solidFill>
                  <a:schemeClr val="tx1"/>
                </a:solidFill>
                <a:latin typeface="Gotham Bold"/>
                <a:cs typeface="Gotham Bold"/>
              </a:rPr>
              <a:t>2018</a:t>
            </a:r>
          </a:p>
          <a:p>
            <a:endParaRPr lang="en-US" sz="3600" b="1" baseline="30000" dirty="0">
              <a:solidFill>
                <a:schemeClr val="tx1"/>
              </a:solidFill>
              <a:latin typeface="Gotham Bold"/>
              <a:cs typeface="Gotham Bold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8" y="865572"/>
            <a:ext cx="8461990" cy="441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171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356347" y="840442"/>
            <a:ext cx="8431306" cy="154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408110" y="330653"/>
            <a:ext cx="32640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-105" charset="0"/>
                <a:ea typeface="ＭＳ Ｐゴシック" pitchFamily="-105" charset="-128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rgbClr val="800000"/>
                </a:solidFill>
                <a:latin typeface="Arial"/>
              </a:rPr>
              <a:t>The Next California</a:t>
            </a:r>
            <a:endParaRPr lang="en-US" altLang="en-US" sz="2800" dirty="0">
              <a:solidFill>
                <a:srgbClr val="800000"/>
              </a:solidFill>
              <a:latin typeface="Arial"/>
            </a:endParaRPr>
          </a:p>
        </p:txBody>
      </p:sp>
      <p:sp>
        <p:nvSpPr>
          <p:cNvPr id="5" name="Slide Number Placeholder 3"/>
          <p:cNvSpPr>
            <a:spLocks noGrp="1"/>
          </p:cNvSpPr>
          <p:nvPr/>
        </p:nvSpPr>
        <p:spPr bwMode="auto">
          <a:xfrm>
            <a:off x="5607424" y="6402762"/>
            <a:ext cx="3328147" cy="35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59" dirty="0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t>USC PERE| February 2018| </a:t>
            </a:r>
            <a:fld id="{3C5D47CA-0D9E-4772-B1D9-D570D9F31913}" type="slidenum">
              <a:rPr lang="en-US" altLang="en-US" sz="1359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US" altLang="en-US" sz="1359" dirty="0">
              <a:solidFill>
                <a:srgbClr val="898989"/>
              </a:solidFill>
              <a:ea typeface="ＭＳ Ｐゴシック" pitchFamily="-105" charset="-128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347" y="988359"/>
            <a:ext cx="8431306" cy="140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2135" b="1" dirty="0" smtClean="0">
                <a:solidFill>
                  <a:srgbClr val="800000"/>
                </a:solidFill>
                <a:latin typeface="Franklin Gothic Book" panose="020B0503020102020204" pitchFamily="34" charset="0"/>
                <a:ea typeface="ＭＳ Ｐゴシック" pitchFamily="-105" charset="-128"/>
              </a:rPr>
              <a:t>This generation of children is very diverse.</a:t>
            </a: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135" dirty="0" smtClean="0">
              <a:solidFill>
                <a:srgbClr val="000000"/>
              </a:solidFill>
              <a:latin typeface="Franklin Gothic Book" panose="020B0503020102020204" pitchFamily="34" charset="0"/>
              <a:ea typeface="ＭＳ Ｐゴシック" pitchFamily="-105" charset="-128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135" dirty="0" smtClean="0">
              <a:solidFill>
                <a:srgbClr val="000000"/>
              </a:solidFill>
              <a:latin typeface="Franklin Gothic Book" panose="020B0503020102020204" pitchFamily="34" charset="0"/>
              <a:ea typeface="ＭＳ Ｐゴシック" pitchFamily="-105" charset="-128"/>
            </a:endParaRPr>
          </a:p>
          <a:p>
            <a:pPr marL="457200" indent="-457200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sz="2135" dirty="0">
              <a:solidFill>
                <a:srgbClr val="000000"/>
              </a:solidFill>
              <a:latin typeface="Franklin Gothic Book" panose="020B0503020102020204" pitchFamily="34" charset="0"/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44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0" y="1449146"/>
            <a:ext cx="7727669" cy="2971051"/>
          </a:xfrm>
        </p:spPr>
        <p:txBody>
          <a:bodyPr/>
          <a:lstStyle/>
          <a:p>
            <a:r>
              <a:rPr lang="en-US" sz="4400" dirty="0" smtClean="0"/>
              <a:t>Model Programs and Challenges to Access in the Central Valley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0" y="5457965"/>
            <a:ext cx="7929000" cy="71687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Matilda Soria, Fresno County Superintendent of Schools (FCSS)</a:t>
            </a:r>
          </a:p>
          <a:p>
            <a:r>
              <a:rPr lang="en-US" dirty="0" smtClean="0"/>
              <a:t>Marco Jimenez, Central Valley Children’s Services Network (CVCSN)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717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93" y="944446"/>
            <a:ext cx="8390062" cy="727838"/>
          </a:xfrm>
        </p:spPr>
        <p:txBody>
          <a:bodyPr/>
          <a:lstStyle/>
          <a:p>
            <a:r>
              <a:rPr lang="en-US" dirty="0" smtClean="0"/>
              <a:t>Demographics of </a:t>
            </a:r>
            <a:br>
              <a:rPr lang="en-US" dirty="0" smtClean="0"/>
            </a:br>
            <a:r>
              <a:rPr lang="en-US" dirty="0" smtClean="0"/>
              <a:t>Central Valley’s Children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702658"/>
              </p:ext>
            </p:extLst>
          </p:nvPr>
        </p:nvGraphicFramePr>
        <p:xfrm>
          <a:off x="299923" y="2084185"/>
          <a:ext cx="8361273" cy="3818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3691" y="6314621"/>
            <a:ext cx="53002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white"/>
                </a:solidFill>
              </a:rPr>
              <a:t>Source: American Community Survey, 2016</a:t>
            </a:r>
          </a:p>
        </p:txBody>
      </p:sp>
    </p:spTree>
    <p:extLst>
      <p:ext uri="{BB962C8B-B14F-4D97-AF65-F5344CB8AC3E}">
        <p14:creationId xmlns:p14="http://schemas.microsoft.com/office/powerpoint/2010/main" val="280032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383" y="931384"/>
            <a:ext cx="8856617" cy="727838"/>
          </a:xfrm>
        </p:spPr>
        <p:txBody>
          <a:bodyPr/>
          <a:lstStyle/>
          <a:p>
            <a:r>
              <a:rPr lang="en-US" dirty="0" smtClean="0"/>
              <a:t>Demographics of </a:t>
            </a:r>
            <a:br>
              <a:rPr lang="en-US" dirty="0" smtClean="0"/>
            </a:br>
            <a:r>
              <a:rPr lang="en-US" dirty="0" smtClean="0"/>
              <a:t>Central Valley’s Children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174683"/>
              </p:ext>
            </p:extLst>
          </p:nvPr>
        </p:nvGraphicFramePr>
        <p:xfrm>
          <a:off x="773844" y="2498932"/>
          <a:ext cx="3249388" cy="3116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0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03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County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% Children 0-5 Below</a:t>
                      </a:r>
                      <a:r>
                        <a:rPr lang="en-US" sz="1800" baseline="0" dirty="0" smtClean="0"/>
                        <a:t> Poverty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Fresno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44.1%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Kern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34.8%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Kings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28.7%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Madera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36.3%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Merced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38.0%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Stanislaus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23.6%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San Joaquin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25.3%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Tulare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40.1%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519748" y="2099037"/>
            <a:ext cx="4167051" cy="44977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061" y="2113598"/>
            <a:ext cx="4036423" cy="446858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136376" y="6455222"/>
            <a:ext cx="53002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white"/>
                </a:solidFill>
              </a:rPr>
              <a:t>Source: American Community Survey, 2016</a:t>
            </a:r>
          </a:p>
        </p:txBody>
      </p:sp>
    </p:spTree>
    <p:extLst>
      <p:ext uri="{BB962C8B-B14F-4D97-AF65-F5344CB8AC3E}">
        <p14:creationId xmlns:p14="http://schemas.microsoft.com/office/powerpoint/2010/main" val="19468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2" y="542857"/>
            <a:ext cx="7524003" cy="970450"/>
          </a:xfrm>
        </p:spPr>
        <p:txBody>
          <a:bodyPr/>
          <a:lstStyle/>
          <a:p>
            <a:r>
              <a:rPr lang="en-US" dirty="0" smtClean="0"/>
              <a:t>Need for Childcare in </a:t>
            </a:r>
            <a:br>
              <a:rPr lang="en-US" dirty="0" smtClean="0"/>
            </a:br>
            <a:r>
              <a:rPr lang="en-US" dirty="0" smtClean="0"/>
              <a:t>Central Valley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7565" y="6131379"/>
            <a:ext cx="48593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Sources: American Institutes for Research, 2016; California Department of Social Services – Community Care Licensing, 2016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88228"/>
              </p:ext>
            </p:extLst>
          </p:nvPr>
        </p:nvGraphicFramePr>
        <p:xfrm>
          <a:off x="775504" y="2417980"/>
          <a:ext cx="5127585" cy="1353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030">
                  <a:extLst>
                    <a:ext uri="{9D8B030D-6E8A-4147-A177-3AD203B41FA5}">
                      <a16:colId xmlns:a16="http://schemas.microsoft.com/office/drawing/2014/main" xmlns="" val="2743358573"/>
                    </a:ext>
                  </a:extLst>
                </a:gridCol>
                <a:gridCol w="1568787">
                  <a:extLst>
                    <a:ext uri="{9D8B030D-6E8A-4147-A177-3AD203B41FA5}">
                      <a16:colId xmlns:a16="http://schemas.microsoft.com/office/drawing/2014/main" xmlns="" val="472467118"/>
                    </a:ext>
                  </a:extLst>
                </a:gridCol>
                <a:gridCol w="1926768">
                  <a:extLst>
                    <a:ext uri="{9D8B030D-6E8A-4147-A177-3AD203B41FA5}">
                      <a16:colId xmlns:a16="http://schemas.microsoft.com/office/drawing/2014/main" xmlns="" val="3140599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Children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0-2 Years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Children</a:t>
                      </a:r>
                      <a:r>
                        <a:rPr lang="en-US" sz="1400" baseline="0" dirty="0" smtClean="0"/>
                        <a:t> Under 70% SMI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</a:t>
                      </a:r>
                      <a:r>
                        <a:rPr lang="en-US" sz="1400" baseline="0" dirty="0" smtClean="0"/>
                        <a:t> of Subsidized Slots for Children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0-2 Years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6224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190,248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127,791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11,012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817878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814599"/>
              </p:ext>
            </p:extLst>
          </p:nvPr>
        </p:nvGraphicFramePr>
        <p:xfrm>
          <a:off x="2968906" y="4088277"/>
          <a:ext cx="4977116" cy="1410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1477">
                  <a:extLst>
                    <a:ext uri="{9D8B030D-6E8A-4147-A177-3AD203B41FA5}">
                      <a16:colId xmlns:a16="http://schemas.microsoft.com/office/drawing/2014/main" xmlns="" val="2743358573"/>
                    </a:ext>
                  </a:extLst>
                </a:gridCol>
                <a:gridCol w="1433202">
                  <a:extLst>
                    <a:ext uri="{9D8B030D-6E8A-4147-A177-3AD203B41FA5}">
                      <a16:colId xmlns:a16="http://schemas.microsoft.com/office/drawing/2014/main" xmlns="" val="472467118"/>
                    </a:ext>
                  </a:extLst>
                </a:gridCol>
                <a:gridCol w="1842437">
                  <a:extLst>
                    <a:ext uri="{9D8B030D-6E8A-4147-A177-3AD203B41FA5}">
                      <a16:colId xmlns:a16="http://schemas.microsoft.com/office/drawing/2014/main" xmlns="" val="3140599774"/>
                    </a:ext>
                  </a:extLst>
                </a:gridCol>
              </a:tblGrid>
              <a:tr h="10393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Number</a:t>
                      </a:r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Children </a:t>
                      </a:r>
                    </a:p>
                    <a:p>
                      <a:pPr algn="ctr"/>
                      <a:r>
                        <a:rPr lang="en-US" sz="20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3-5 Years</a:t>
                      </a:r>
                      <a:endParaRPr lang="en-US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Number of Children</a:t>
                      </a:r>
                      <a:r>
                        <a:rPr lang="en-US" sz="1400" baseline="0" dirty="0" smtClean="0"/>
                        <a:t> Under 70% SMI</a:t>
                      </a:r>
                      <a:endParaRPr lang="en-US" sz="1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Number of Subsidized Slots</a:t>
                      </a:r>
                      <a:r>
                        <a:rPr lang="en-US" sz="1400" baseline="0" dirty="0" smtClean="0"/>
                        <a:t> for Children 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3-5 Years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62247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203,393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130,863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54,307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8178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51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263" y="551691"/>
            <a:ext cx="8516983" cy="970450"/>
          </a:xfrm>
        </p:spPr>
        <p:txBody>
          <a:bodyPr/>
          <a:lstStyle/>
          <a:p>
            <a:r>
              <a:rPr lang="en-US" dirty="0" smtClean="0"/>
              <a:t>Decrease in Childcare Providers in Fresno County, 2003-2017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056013"/>
              </p:ext>
            </p:extLst>
          </p:nvPr>
        </p:nvGraphicFramePr>
        <p:xfrm>
          <a:off x="302015" y="2333547"/>
          <a:ext cx="8183617" cy="3372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70341" y="6406548"/>
            <a:ext cx="7354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prstClr val="white"/>
                </a:solidFill>
              </a:rPr>
              <a:t>Sources: Central Valley Children’s Services Network, 2017</a:t>
            </a:r>
            <a:endParaRPr lang="en-U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13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Issues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740897"/>
              </p:ext>
            </p:extLst>
          </p:nvPr>
        </p:nvGraphicFramePr>
        <p:xfrm>
          <a:off x="-1564279" y="1175657"/>
          <a:ext cx="12249695" cy="5682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48055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Promising Practices</a:t>
            </a:r>
            <a:endParaRPr lang="en-US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192520"/>
              </p:ext>
            </p:extLst>
          </p:nvPr>
        </p:nvGraphicFramePr>
        <p:xfrm>
          <a:off x="274320" y="2325188"/>
          <a:ext cx="8869680" cy="3918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24010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Promising Practices</a:t>
            </a:r>
            <a:endParaRPr lang="en-US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795898"/>
              </p:ext>
            </p:extLst>
          </p:nvPr>
        </p:nvGraphicFramePr>
        <p:xfrm>
          <a:off x="326571" y="2338252"/>
          <a:ext cx="8699864" cy="4232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0369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Promising Practices</a:t>
            </a:r>
            <a:endParaRPr lang="en-US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165588"/>
              </p:ext>
            </p:extLst>
          </p:nvPr>
        </p:nvGraphicFramePr>
        <p:xfrm>
          <a:off x="222068" y="2246811"/>
          <a:ext cx="8778241" cy="3879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09115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20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852639"/>
              </p:ext>
            </p:extLst>
          </p:nvPr>
        </p:nvGraphicFramePr>
        <p:xfrm>
          <a:off x="188913" y="236538"/>
          <a:ext cx="8767762" cy="638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4" imgW="8767340" imgH="6388048" progId="Excel.Sheet.12">
                  <p:link updateAutomatic="1"/>
                </p:oleObj>
              </mc:Choice>
              <mc:Fallback>
                <p:oleObj name="Worksheet" r:id="rId4" imgW="8767340" imgH="638804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913" y="236538"/>
                        <a:ext cx="8767762" cy="638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/>
        </p:nvSpPr>
        <p:spPr bwMode="auto">
          <a:xfrm>
            <a:off x="5638800" y="6492875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t>USC PERE| April 2018 | </a:t>
            </a:r>
            <a:fld id="{589BDD68-9E3E-4B33-8033-1C62502C39B0}" type="slidenum">
              <a:rPr lang="en-US" altLang="en-US" sz="1400" smtClean="0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US" altLang="en-US" sz="1400" dirty="0">
              <a:solidFill>
                <a:srgbClr val="898989"/>
              </a:solidFill>
              <a:ea typeface="ＭＳ Ｐゴシック" pitchFamily="-105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6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/>
        </p:nvSpPr>
        <p:spPr bwMode="auto">
          <a:xfrm>
            <a:off x="5638800" y="6492875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t>USC PERE| April 2018 | </a:t>
            </a:r>
            <a:fld id="{589BDD68-9E3E-4B33-8033-1C62502C39B0}" type="slidenum">
              <a:rPr lang="en-US" altLang="en-US" sz="1400" smtClean="0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en-US" altLang="en-US" sz="1400" dirty="0">
              <a:solidFill>
                <a:srgbClr val="898989"/>
              </a:solidFill>
              <a:ea typeface="ＭＳ Ｐゴシック" pitchFamily="-105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88913" y="236538"/>
          <a:ext cx="8767762" cy="638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Worksheet" r:id="rId4" imgW="8767340" imgH="6388048" progId="Excel.Sheet.12">
                  <p:link updateAutomatic="1"/>
                </p:oleObj>
              </mc:Choice>
              <mc:Fallback>
                <p:oleObj name="Worksheet" r:id="rId4" imgW="8767340" imgH="638804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913" y="236538"/>
                        <a:ext cx="8767762" cy="638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738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/>
        </p:nvSpPr>
        <p:spPr bwMode="auto">
          <a:xfrm>
            <a:off x="5638800" y="6492875"/>
            <a:ext cx="3429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t>USC PERE| April 2018 | </a:t>
            </a:r>
            <a:fld id="{589BDD68-9E3E-4B33-8033-1C62502C39B0}" type="slidenum">
              <a:rPr lang="en-US" altLang="en-US" sz="1400" smtClean="0">
                <a:solidFill>
                  <a:srgbClr val="898989"/>
                </a:solidFill>
                <a:ea typeface="ＭＳ Ｐゴシック" pitchFamily="-105" charset="-128"/>
                <a:cs typeface="Arial" panose="020B0604020202020204" pitchFamily="34" charset="0"/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US" altLang="en-US" sz="1400" dirty="0">
              <a:solidFill>
                <a:srgbClr val="898989"/>
              </a:solidFill>
              <a:ea typeface="ＭＳ Ｐゴシック" pitchFamily="-105" charset="-128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620635"/>
              </p:ext>
            </p:extLst>
          </p:nvPr>
        </p:nvGraphicFramePr>
        <p:xfrm>
          <a:off x="188913" y="236538"/>
          <a:ext cx="8767762" cy="638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Worksheet" r:id="rId4" imgW="8767340" imgH="6388048" progId="Excel.Sheet.12">
                  <p:link updateAutomatic="1"/>
                </p:oleObj>
              </mc:Choice>
              <mc:Fallback>
                <p:oleObj name="Worksheet" r:id="rId4" imgW="8767340" imgH="638804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913" y="236538"/>
                        <a:ext cx="8767762" cy="638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762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447929"/>
              </p:ext>
            </p:extLst>
          </p:nvPr>
        </p:nvGraphicFramePr>
        <p:xfrm>
          <a:off x="188913" y="236538"/>
          <a:ext cx="8767762" cy="638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Worksheet" r:id="rId4" imgW="8767340" imgH="6388048" progId="Excel.Sheet.12">
                  <p:link updateAutomatic="1"/>
                </p:oleObj>
              </mc:Choice>
              <mc:Fallback>
                <p:oleObj name="Worksheet" r:id="rId4" imgW="8767340" imgH="638804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913" y="236538"/>
                        <a:ext cx="8767762" cy="638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69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88913" y="236538"/>
          <a:ext cx="8767762" cy="638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Worksheet" r:id="rId4" imgW="8767340" imgH="6388048" progId="Excel.Sheet.12">
                  <p:link updateAutomatic="1"/>
                </p:oleObj>
              </mc:Choice>
              <mc:Fallback>
                <p:oleObj name="Worksheet" r:id="rId4" imgW="8767340" imgH="638804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913" y="236538"/>
                        <a:ext cx="8767762" cy="638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54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88913" y="236538"/>
          <a:ext cx="8767762" cy="638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Worksheet" r:id="rId4" imgW="8767340" imgH="6388048" progId="Excel.Sheet.12">
                  <p:link updateAutomatic="1"/>
                </p:oleObj>
              </mc:Choice>
              <mc:Fallback>
                <p:oleObj name="Worksheet" r:id="rId4" imgW="8767340" imgH="638804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913" y="236538"/>
                        <a:ext cx="8767762" cy="638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440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ppt/theme/theme20.xml><?xml version="1.0" encoding="utf-8"?>
<a:theme xmlns:a="http://schemas.openxmlformats.org/drawingml/2006/main" name="18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On-screen Show (4:3)</PresentationFormat>
  <Paragraphs>162</Paragraphs>
  <Slides>39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29</vt:i4>
      </vt:variant>
      <vt:variant>
        <vt:lpstr>Links</vt:lpstr>
      </vt:variant>
      <vt:variant>
        <vt:i4>14</vt:i4>
      </vt:variant>
      <vt:variant>
        <vt:lpstr>Slide Titles</vt:lpstr>
      </vt:variant>
      <vt:variant>
        <vt:i4>39</vt:i4>
      </vt:variant>
    </vt:vector>
  </HeadingPairs>
  <TitlesOfParts>
    <vt:vector size="82" baseType="lpstr">
      <vt:lpstr>Office Theme</vt:lpstr>
      <vt:lpstr>Quotable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12_Custom Design</vt:lpstr>
      <vt:lpstr>13_Custom Design</vt:lpstr>
      <vt:lpstr>14_Custom Design</vt:lpstr>
      <vt:lpstr>15_Custom Design</vt:lpstr>
      <vt:lpstr>16_Custom Design</vt:lpstr>
      <vt:lpstr>17_Custom Design</vt:lpstr>
      <vt:lpstr>18_Custom Design</vt:lpstr>
      <vt:lpstr>19_Custom Design</vt:lpstr>
      <vt:lpstr>20_Custom Design</vt:lpstr>
      <vt:lpstr>21_Custom Design</vt:lpstr>
      <vt:lpstr>22_Custom Design</vt:lpstr>
      <vt:lpstr>23_Custom Design</vt:lpstr>
      <vt:lpstr>24_Custom Design</vt:lpstr>
      <vt:lpstr>25_Custom Design</vt:lpstr>
      <vt:lpstr>26_Custom Design</vt:lpstr>
      <vt:lpstr>27_Custom Design</vt:lpstr>
      <vt:lpstr>\\dtsfs4.dts.usc.edu\FSC_V8\DATA\TheTeam\Data_Requests\MP_Requests\Blue_Ribbon_Commission Hearing_7_11_18\Results\Blue_Ribbon_Results_v1.xlsx!Raceeth_Under5_State</vt:lpstr>
      <vt:lpstr>\\dtsfs4.dts.usc.edu\FSC_V8\DATA\TheTeam\Data_Requests\MP_Requests\Blue_Ribbon_Commission Hearing_7_11_18\Results\Blue_Ribbon_Results_v1.xlsx!Raceeth_Under5_County</vt:lpstr>
      <vt:lpstr>\\dtsfs4.dts.usc.edu\FSC_V8\DATA\TheTeam\Data_Requests\MP_Requests\Blue_Ribbon_Commission Hearing_7_11_18\Results\Blue_Ribbon_Results_v1.xlsx!Raceeth_Under5_County</vt:lpstr>
      <vt:lpstr>\\dtsfs4.dts.usc.edu\FSC_V8\DATA\TheTeam\Data_Requests\MP_Requests\Blue_Ribbon_Commission Hearing_7_11_18\Results\Blue_Ribbon_Results_v1.xlsx!Nativity_Parent_CT&amp;ST_Chart</vt:lpstr>
      <vt:lpstr>\\dtsfs4.dts.usc.edu\FSC_V8\DATA\TheTeam\Data_Requests\MP_Requests\Blue_Ribbon_Commission Hearing_7_11_18\Results\Blue_Ribbon_Results_v1.xlsx!PAR_NATIV_STATUS_CT_Chart</vt:lpstr>
      <vt:lpstr>\\dtsfs4.dts.usc.edu\FSC_V8\DATA\TheTeam\Data_Requests\MP_Requests\Blue_Ribbon_Commission Hearing_7_11_18\Results\Blue_Ribbon_Results_v1.xlsx!Nativity_Under5_CT&amp;ST_Chart1</vt:lpstr>
      <vt:lpstr>\\dtsfs4.dts.usc.edu\FSC_V8\DATA\TheTeam\Data_Requests\MP_Requests\Blue_Ribbon_Commission Hearing_7_11_18\Results\Blue_Ribbon_Results_v1.xlsx!DOF Projections!R25C17:R34C19</vt:lpstr>
      <vt:lpstr>\\dtsfs4.dts.usc.edu\FSC_V8\DATA\TheTeam\Data_Requests\MP_Requests\Blue_Ribbon_Commission Hearing_7_11_18\Results\Blue_Ribbon_Results_v1.xlsx!100Poverty_Under5_Chart</vt:lpstr>
      <vt:lpstr>\\dtsfs4.dts.usc.edu\FSC_V8\DATA\TheTeam\Data_Requests\MP_Requests\Blue_Ribbon_Commission Hearing_7_11_18\Results\Blue_Ribbon_Results_v1.xlsx!200Poverty_Under5_Chart</vt:lpstr>
      <vt:lpstr>\\dtsfs4.dts.usc.edu\FSC_V8\DATA\TheTeam\Data_Requests\MP_Requests\Blue_Ribbon_Commission Hearing_7_11_18\Results\Blue_Ribbon_Results_v1.xlsx!MHIncome_Chart</vt:lpstr>
      <vt:lpstr>\\dtsfs4.dts.usc.edu\FSC_V8\DATA\TheTeam\Data_Requests\MP_Requests\Blue_Ribbon_Commission Hearing_7_11_18\Results\Blue_Ribbon_Results_v1.xlsx!MHIncome_Under5_Chart</vt:lpstr>
      <vt:lpstr>\\dtsfs4.dts.usc.edu\FSC_V8\DATA\TheTeam\Data_Requests\MP_Requests\Blue_Ribbon_Commission Hearing_7_11_18\Results\Blue_Ribbon_Results_v1.xlsx!Chart Homeownership_by_HH</vt:lpstr>
      <vt:lpstr>\\dtsfs4.dts.usc.edu\FSC_V8\DATA\TheTeam\Data_Requests\MP_Requests\Blue_Ribbon_Commission Hearing_7_11_18\Results\Blue_Ribbon_Results_v1.xlsx!Rent_Burden_Chart</vt:lpstr>
      <vt:lpstr>\\dtsfs4.dts.usc.edu\FSC_V8\DATA\TheTeam\Data_Requests\MP_Requests\Blue_Ribbon_Commission Hearing_7_11_18\Results\Blue_Ribbon_Results_v1.xlsx!Bachelors_Chart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 Programs and Challenges to Access in the Central Valley</vt:lpstr>
      <vt:lpstr>Demographics of  Central Valley’s Children</vt:lpstr>
      <vt:lpstr>Demographics of  Central Valley’s Children</vt:lpstr>
      <vt:lpstr>Need for Childcare in  Central Valley</vt:lpstr>
      <vt:lpstr>Decrease in Childcare Providers in Fresno County, 2003-2017</vt:lpstr>
      <vt:lpstr>Primary Issues</vt:lpstr>
      <vt:lpstr>Promising Practices</vt:lpstr>
      <vt:lpstr>Promising Practices</vt:lpstr>
      <vt:lpstr>Promising Practices</vt:lpstr>
      <vt:lpstr>Thank you!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2018-07-10T16:30:58Z</dcterms:created>
  <dcterms:modified xsi:type="dcterms:W3CDTF">2018-07-10T17:26:50Z</dcterms:modified>
</cp:coreProperties>
</file>